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2"/>
  </p:notesMasterIdLst>
  <p:sldIdLst>
    <p:sldId id="571" r:id="rId2"/>
    <p:sldId id="288" r:id="rId3"/>
    <p:sldId id="547" r:id="rId4"/>
    <p:sldId id="557" r:id="rId5"/>
    <p:sldId id="537" r:id="rId6"/>
    <p:sldId id="548" r:id="rId7"/>
    <p:sldId id="290" r:id="rId8"/>
    <p:sldId id="289" r:id="rId9"/>
    <p:sldId id="279" r:id="rId10"/>
    <p:sldId id="278" r:id="rId11"/>
    <p:sldId id="280" r:id="rId12"/>
    <p:sldId id="538" r:id="rId13"/>
    <p:sldId id="549" r:id="rId14"/>
    <p:sldId id="543" r:id="rId15"/>
    <p:sldId id="558" r:id="rId16"/>
    <p:sldId id="550" r:id="rId17"/>
    <p:sldId id="294" r:id="rId18"/>
    <p:sldId id="551" r:id="rId19"/>
    <p:sldId id="295" r:id="rId20"/>
    <p:sldId id="296" r:id="rId21"/>
    <p:sldId id="552" r:id="rId22"/>
    <p:sldId id="539" r:id="rId23"/>
    <p:sldId id="286" r:id="rId24"/>
    <p:sldId id="541" r:id="rId25"/>
    <p:sldId id="307" r:id="rId26"/>
    <p:sldId id="285" r:id="rId27"/>
    <p:sldId id="308" r:id="rId28"/>
    <p:sldId id="269" r:id="rId29"/>
    <p:sldId id="534" r:id="rId30"/>
    <p:sldId id="572"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jpeg>
</file>

<file path=ppt/media/image11.png>
</file>

<file path=ppt/media/image12.png>
</file>

<file path=ppt/media/image13.tif>
</file>

<file path=ppt/media/image14.png>
</file>

<file path=ppt/media/image15.jpeg>
</file>

<file path=ppt/media/image16.png>
</file>

<file path=ppt/media/image17.png>
</file>

<file path=ppt/media/image18.png>
</file>

<file path=ppt/media/image2.png>
</file>

<file path=ppt/media/image3.tif>
</file>

<file path=ppt/media/image4.tif>
</file>

<file path=ppt/media/image5.png>
</file>

<file path=ppt/media/image6.png>
</file>

<file path=ppt/media/image7.pn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51C5E1-BE9D-2843-A774-3DB0D5FACB69}" type="datetimeFigureOut">
              <a:rPr lang="en-US" smtClean="0"/>
              <a:t>6/5/25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8257E0-514A-CB49-8312-8DBC0F596ACD}" type="slidenum">
              <a:rPr lang="en-US" smtClean="0"/>
              <a:t>‹#›</a:t>
            </a:fld>
            <a:endParaRPr lang="en-US"/>
          </a:p>
        </p:txBody>
      </p:sp>
    </p:spTree>
    <p:extLst>
      <p:ext uri="{BB962C8B-B14F-4D97-AF65-F5344CB8AC3E}">
        <p14:creationId xmlns:p14="http://schemas.microsoft.com/office/powerpoint/2010/main" val="1934744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 name="Shape 266"/>
          <p:cNvSpPr>
            <a:spLocks noGrp="1" noRot="1" noChangeAspect="1"/>
          </p:cNvSpPr>
          <p:nvPr>
            <p:ph type="sldImg"/>
          </p:nvPr>
        </p:nvSpPr>
        <p:spPr>
          <a:xfrm>
            <a:off x="381000" y="685800"/>
            <a:ext cx="6096000" cy="3429000"/>
          </a:xfrm>
          <a:prstGeom prst="rect">
            <a:avLst/>
          </a:prstGeom>
        </p:spPr>
        <p:txBody>
          <a:bodyPr/>
          <a:lstStyle/>
          <a:p>
            <a:endParaRPr/>
          </a:p>
        </p:txBody>
      </p:sp>
      <p:sp>
        <p:nvSpPr>
          <p:cNvPr id="267" name="Shape 26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Thanks to the automated software integration pipeline that we’ve built, we can now work on closing the last feedback loop: by delivering our updates frequently, we can observe the impact of each update in relative isolation. We can be agile - releasing frequently, in small batches of updates. Thanks to automation from our CI + infrastructure system, we should be able to release with relatively low human overhead. We can maintain performance indicators like crashes, or latency and work on improving them. We can roll-out these changes to just a few users before shipping to everyone, and use this data to help determine if we should do that roll-out or not. We can even use this approach to evaluate whether newly designed features are used by users as our product designers intended - for instance, if we are implementing improvements to the usability of a commenting system, we might measure whether there are more comments made using the new feature or not. There are a few tricks that we can use to make this all work (and not make our software worse).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In many startups (including Facebook), writing large test suites is not ideal. Think about the original critiques of waterfall vs agile: waterfall had “lots of wasted products” – e.g. when the wrong feature is developed. Agile can still have wasted products, too – what if you build and test a feature that you don’t end up needing? Continuous delivery allows you to reduce the number of tests that you write, </a:t>
            </a:r>
            <a:r>
              <a:rPr lang="en-US" i="1" dirty="0"/>
              <a:t>because you rely on internal deployments and alpha and beta testers for feedback</a:t>
            </a:r>
            <a:r>
              <a:rPr lang="en-US" i="0" dirty="0"/>
              <a:t>. This allows for faster time to market.</a:t>
            </a:r>
          </a:p>
          <a:p>
            <a:endParaRPr lang="en-US" i="0" dirty="0"/>
          </a:p>
          <a:p>
            <a:r>
              <a:rPr lang="en-US" i="0" dirty="0"/>
              <a:t>However, as we have seen in the case studies in this lecture, to really get the *safety* of continuous delivery, you need a real process that:</a:t>
            </a:r>
          </a:p>
          <a:p>
            <a:pPr marL="342900" indent="-342900">
              <a:buFont typeface="Arial" panose="020B0604020202020204" pitchFamily="34" charset="0"/>
              <a:buChar char="•"/>
            </a:pPr>
            <a:r>
              <a:rPr lang="en-US" i="0" dirty="0"/>
              <a:t>Deploys features one-at-a-time. If multiple features are deployed together, you won’t be able to tell which feature causes a defect that you observe in production</a:t>
            </a:r>
          </a:p>
          <a:p>
            <a:pPr marL="342900" indent="-342900">
              <a:buFont typeface="Arial" panose="020B0604020202020204" pitchFamily="34" charset="0"/>
              <a:buChar char="•"/>
            </a:pPr>
            <a:r>
              <a:rPr lang="en-US" i="0" dirty="0"/>
              <a:t>Monitors key indicators, allowing you to determine quickly if a change introduces a bug</a:t>
            </a:r>
          </a:p>
          <a:p>
            <a:pPr marL="342900" indent="-342900">
              <a:buFont typeface="Arial" panose="020B0604020202020204" pitchFamily="34" charset="0"/>
              <a:buChar char="•"/>
            </a:pPr>
            <a:r>
              <a:rPr lang="en-US" i="0" dirty="0"/>
              <a:t>Automatically reverts changes that introduce bugs, reducing impact</a:t>
            </a:r>
          </a:p>
          <a:p>
            <a:pPr marL="0" indent="0">
              <a:buFont typeface="Arial" panose="020B0604020202020204" pitchFamily="34" charset="0"/>
              <a:buNone/>
            </a:pPr>
            <a:endParaRPr lang="en-US" i="0" dirty="0"/>
          </a:p>
          <a:p>
            <a:pPr marL="0" indent="0">
              <a:buFont typeface="Arial" panose="020B0604020202020204" pitchFamily="34" charset="0"/>
              <a:buNone/>
            </a:pPr>
            <a:r>
              <a:rPr lang="en-US" i="0" dirty="0"/>
              <a:t>&lt;Ask students: Do you think </a:t>
            </a:r>
            <a:r>
              <a:rPr lang="en-US" i="0" dirty="0" err="1"/>
              <a:t>facebook</a:t>
            </a:r>
            <a:r>
              <a:rPr lang="en-US" i="0" dirty="0"/>
              <a:t> uses TDD? Why/why not? The answer is that they don’t. Kent Beck joined </a:t>
            </a:r>
            <a:r>
              <a:rPr lang="en-US" i="0" dirty="0" err="1"/>
              <a:t>facebook</a:t>
            </a:r>
            <a:r>
              <a:rPr lang="en-US" i="0" dirty="0"/>
              <a:t> and tried to make people use TDD and he was literally told he was going to be fired within his first few weeks if he didn’t spend more time writing features and less time writing tests&gt;</a:t>
            </a:r>
          </a:p>
        </p:txBody>
      </p:sp>
    </p:spTree>
    <p:extLst>
      <p:ext uri="{BB962C8B-B14F-4D97-AF65-F5344CB8AC3E}">
        <p14:creationId xmlns:p14="http://schemas.microsoft.com/office/powerpoint/2010/main" val="35887101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F13128-E6D2-BABB-792F-57B5B809B3E6}"/>
            </a:ext>
          </a:extLst>
        </p:cNvPr>
        <p:cNvGrpSpPr/>
        <p:nvPr/>
      </p:nvGrpSpPr>
      <p:grpSpPr>
        <a:xfrm>
          <a:off x="0" y="0"/>
          <a:ext cx="0" cy="0"/>
          <a:chOff x="0" y="0"/>
          <a:chExt cx="0" cy="0"/>
        </a:xfrm>
      </p:grpSpPr>
      <p:sp>
        <p:nvSpPr>
          <p:cNvPr id="173" name="Shape 173">
            <a:extLst>
              <a:ext uri="{FF2B5EF4-FFF2-40B4-BE49-F238E27FC236}">
                <a16:creationId xmlns:a16="http://schemas.microsoft.com/office/drawing/2014/main" id="{F708984A-E96B-C043-66AF-31A20E8054A6}"/>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174" name="Shape 174">
            <a:extLst>
              <a:ext uri="{FF2B5EF4-FFF2-40B4-BE49-F238E27FC236}">
                <a16:creationId xmlns:a16="http://schemas.microsoft.com/office/drawing/2014/main" id="{66EFDD2F-F9DE-C31A-E657-744B695D8CA3}"/>
              </a:ext>
            </a:extLst>
          </p:cNvPr>
          <p:cNvSpPr>
            <a:spLocks noGrp="1"/>
          </p:cNvSpPr>
          <p:nvPr>
            <p:ph type="body" sz="quarter" idx="1"/>
          </p:nvPr>
        </p:nvSpPr>
        <p:spPr>
          <a:prstGeom prst="rect">
            <a:avLst/>
          </a:prstGeom>
        </p:spPr>
        <p:txBody>
          <a:bodyPr/>
          <a:lstStyle>
            <a:lvl1pPr defTabSz="457200">
              <a:lnSpc>
                <a:spcPct val="117999"/>
              </a:lnSpc>
              <a:defRPr sz="2200">
                <a:solidFill>
                  <a:srgbClr val="1D1C1D"/>
                </a:solidFill>
                <a:latin typeface="Slack-Lato"/>
                <a:ea typeface="Slack-Lato"/>
                <a:cs typeface="Slack-Lato"/>
                <a:sym typeface="Slack-Lato"/>
              </a:defRPr>
            </a:lvl1pPr>
          </a:lstStyle>
          <a:p>
            <a:r>
              <a:rPr dirty="0"/>
              <a:t>Google Test Automation Platform</a:t>
            </a:r>
          </a:p>
        </p:txBody>
      </p:sp>
    </p:spTree>
    <p:extLst>
      <p:ext uri="{BB962C8B-B14F-4D97-AF65-F5344CB8AC3E}">
        <p14:creationId xmlns:p14="http://schemas.microsoft.com/office/powerpoint/2010/main" val="32785667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pPr defTabSz="457200">
              <a:lnSpc>
                <a:spcPct val="117999"/>
              </a:lnSpc>
              <a:defRPr sz="2200" u="sng">
                <a:solidFill>
                  <a:srgbClr val="0000FF"/>
                </a:solidFill>
                <a:uFill>
                  <a:solidFill>
                    <a:srgbClr val="0000FF"/>
                  </a:solidFill>
                </a:uFill>
                <a:latin typeface="Helvetica Neue"/>
                <a:ea typeface="Helvetica Neue"/>
                <a:cs typeface="Helvetica Neue"/>
                <a:sym typeface="Helvetica Neue"/>
              </a:defRPr>
            </a:pPr>
            <a:r>
              <a:rPr>
                <a:hlinkClick r:id="" action="ppaction://noaction"/>
              </a:rPr>
              <a:t>https://engineering.fb.com/2017/08/31/web/rapid-release-at-massive-scale/</a:t>
            </a:r>
          </a:p>
          <a:p>
            <a:pPr defTabSz="457200">
              <a:lnSpc>
                <a:spcPct val="117999"/>
              </a:lnSpc>
              <a:defRPr sz="2200" u="sng">
                <a:solidFill>
                  <a:srgbClr val="0000FF"/>
                </a:solidFill>
                <a:uFill>
                  <a:solidFill>
                    <a:srgbClr val="0000FF"/>
                  </a:solidFill>
                </a:uFill>
                <a:latin typeface="Helvetica Neue"/>
                <a:ea typeface="Helvetica Neue"/>
                <a:cs typeface="Helvetica Neue"/>
                <a:sym typeface="Helvetica Neue"/>
              </a:defRPr>
            </a:pPr>
            <a:endParaRPr>
              <a:hlinkClick r:id="" action="ppaction://noaction"/>
            </a:endParaRPr>
          </a:p>
          <a:p>
            <a:pPr defTabSz="457200">
              <a:lnSpc>
                <a:spcPct val="117999"/>
              </a:lnSpc>
              <a:defRPr sz="2200">
                <a:latin typeface="Helvetica Neue"/>
                <a:ea typeface="Helvetica Neue"/>
                <a:cs typeface="Helvetica Neue"/>
                <a:sym typeface="Helvetica Neue"/>
              </a:defRPr>
            </a:pPr>
            <a:r>
              <a:rPr lang="en-US"/>
              <a:t>Here is an example of a large-scale continuous deployment pipeline.</a:t>
            </a:r>
          </a:p>
          <a:p>
            <a:pPr defTabSz="457200">
              <a:lnSpc>
                <a:spcPct val="117999"/>
              </a:lnSpc>
              <a:defRPr sz="2200">
                <a:latin typeface="Helvetica Neue"/>
                <a:ea typeface="Helvetica Neue"/>
                <a:cs typeface="Helvetica Neue"/>
                <a:sym typeface="Helvetica Neue"/>
              </a:defRPr>
            </a:pPr>
            <a:endParaRPr lang="en-US"/>
          </a:p>
          <a:p>
            <a:pPr defTabSz="457200">
              <a:lnSpc>
                <a:spcPct val="117999"/>
              </a:lnSpc>
              <a:defRPr sz="2200">
                <a:latin typeface="Helvetica Neue"/>
                <a:ea typeface="Helvetica Neue"/>
                <a:cs typeface="Helvetica Neue"/>
                <a:sym typeface="Helvetica Neue"/>
              </a:defRPr>
            </a:pPr>
            <a:r>
              <a:t>This chart shows the overall process that was used before 2016 to deploy Facebook.com. (read diagram; important bits: dev branches get merged into master, then once a week all changes from the past week are pulled into a release branch. For 3 days they “stabilize” the release branch – find changes that are causing very bad behavior and back them out. Then for the last 4 days of the week, every change that survived that stabilization gets individually pushed to production batched so that this happens 3x/day. Important to do small deploys so that you can isolate bad changes)</a:t>
            </a:r>
          </a:p>
          <a:p>
            <a:pPr defTabSz="457200">
              <a:lnSpc>
                <a:spcPct val="117999"/>
              </a:lnSpc>
              <a:defRPr sz="2200">
                <a:latin typeface="Helvetica Neue"/>
                <a:ea typeface="Helvetica Neue"/>
                <a:cs typeface="Helvetica Neue"/>
                <a:sym typeface="Helvetica Neue"/>
              </a:defRPr>
            </a:pPr>
            <a:endParaRPr/>
          </a:p>
          <a:p>
            <a:pPr defTabSz="457200">
              <a:lnSpc>
                <a:spcPct val="117999"/>
              </a:lnSpc>
              <a:defRPr sz="2200">
                <a:latin typeface="Helvetica Neue"/>
                <a:ea typeface="Helvetica Neue"/>
                <a:cs typeface="Helvetica Neue"/>
                <a:sym typeface="Helvetica Neue"/>
              </a:defRPr>
            </a:pPr>
            <a:r>
              <a:t>What was bad about this? Didn’t scale. How many changes going out? 500-700 PER DAY. By 2016 might be pushing 10k diffs per week. ENORMOUS effort to co-ordinate (between the “your change doesn’t go out unless you’re there to support it” and “when in doubt back it out” – both very manual)</a:t>
            </a:r>
          </a:p>
          <a:p>
            <a:pPr defTabSz="457200">
              <a:lnSpc>
                <a:spcPct val="117999"/>
              </a:lnSpc>
              <a:defRPr sz="2200">
                <a:latin typeface="Helvetica Neue"/>
                <a:ea typeface="Helvetica Neue"/>
                <a:cs typeface="Helvetica Neue"/>
                <a:sym typeface="Helvetica Neue"/>
              </a:defRPr>
            </a:pPr>
            <a:endParaRPr/>
          </a:p>
          <a:p>
            <a:pPr defTabSz="457200">
              <a:lnSpc>
                <a:spcPct val="117999"/>
              </a:lnSpc>
              <a:defRPr sz="2200">
                <a:latin typeface="Helvetica Neue"/>
                <a:ea typeface="Helvetica Neue"/>
                <a:cs typeface="Helvetica Neue"/>
                <a:sym typeface="Helvetica Neue"/>
              </a:defRPr>
            </a:pPr>
            <a:r>
              <a:t>(From the blog post):</a:t>
            </a:r>
          </a:p>
          <a:p>
            <a:pPr defTabSz="457200">
              <a:lnSpc>
                <a:spcPct val="117999"/>
              </a:lnSpc>
              <a:defRPr sz="2200">
                <a:latin typeface="Helvetica Neue"/>
                <a:ea typeface="Helvetica Neue"/>
                <a:cs typeface="Helvetica Neue"/>
                <a:sym typeface="Helvetica Neue"/>
              </a:defRPr>
            </a:pPr>
            <a:r>
              <a:t>For many years, we pushed the Facebook front end three times a day using a simple master and release branch strategy. Engineers would request cherry-picks — changes to the code that had passed a series of automated tests — to pull from the master branch into one of the daily pushes from the release branch. In general, we saw between 500 and 700 cherry-picks per day. Once a week, we’d cut a new release branch that picked up any changes that were not cherry-picked during the week.</a:t>
            </a:r>
          </a:p>
          <a:p>
            <a:pPr defTabSz="457200">
              <a:lnSpc>
                <a:spcPct val="117999"/>
              </a:lnSpc>
              <a:defRPr sz="2200">
                <a:latin typeface="Helvetica Neue"/>
                <a:ea typeface="Helvetica Neue"/>
                <a:cs typeface="Helvetica Neue"/>
                <a:sym typeface="Helvetica Neue"/>
              </a:defRPr>
            </a:pPr>
            <a:endParaRPr/>
          </a:p>
          <a:p>
            <a:pPr defTabSz="457200">
              <a:lnSpc>
                <a:spcPct val="117999"/>
              </a:lnSpc>
              <a:defRPr sz="2200">
                <a:latin typeface="Helvetica Neue"/>
                <a:ea typeface="Helvetica Neue"/>
                <a:cs typeface="Helvetica Neue"/>
                <a:sym typeface="Helvetica Neue"/>
              </a:defRPr>
            </a:pPr>
            <a:r>
              <a:t>By 2016, we saw that the branch/cherry-pick model was reaching its limit. We were ingesting more than 1,000 diffs a day to the master branch, and the weekly push was sometimes as many as 10,000 diffs. The amount of manual effort needed to coordinate and deliver such a large release every week was not sustainable.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372A37-8C22-B71A-77F3-E0C70F135DE8}"/>
            </a:ext>
          </a:extLst>
        </p:cNvPr>
        <p:cNvGrpSpPr/>
        <p:nvPr/>
      </p:nvGrpSpPr>
      <p:grpSpPr>
        <a:xfrm>
          <a:off x="0" y="0"/>
          <a:ext cx="0" cy="0"/>
          <a:chOff x="0" y="0"/>
          <a:chExt cx="0" cy="0"/>
        </a:xfrm>
      </p:grpSpPr>
      <p:sp>
        <p:nvSpPr>
          <p:cNvPr id="392" name="Shape 392">
            <a:extLst>
              <a:ext uri="{FF2B5EF4-FFF2-40B4-BE49-F238E27FC236}">
                <a16:creationId xmlns:a16="http://schemas.microsoft.com/office/drawing/2014/main" id="{9D182FE2-EA4A-8F38-6E58-BAA2A9773F22}"/>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a:extLst>
              <a:ext uri="{FF2B5EF4-FFF2-40B4-BE49-F238E27FC236}">
                <a16:creationId xmlns:a16="http://schemas.microsoft.com/office/drawing/2014/main" id="{624A1B4B-9841-8E3C-49BA-58C95CF3B5A9}"/>
              </a:ext>
            </a:extLst>
          </p:cNvPr>
          <p:cNvSpPr>
            <a:spLocks noGrp="1"/>
          </p:cNvSpPr>
          <p:nvPr>
            <p:ph type="body" sz="quarter" idx="1"/>
          </p:nvPr>
        </p:nvSpPr>
        <p:spPr>
          <a:prstGeom prst="rect">
            <a:avLst/>
          </a:prstGeom>
        </p:spPr>
        <p:txBody>
          <a:bodyPr/>
          <a:lstStyle/>
          <a:p>
            <a:pPr defTabSz="457200">
              <a:lnSpc>
                <a:spcPct val="117999"/>
              </a:lnSpc>
              <a:defRPr sz="2200" u="sng">
                <a:solidFill>
                  <a:srgbClr val="0000FF"/>
                </a:solidFill>
                <a:uFill>
                  <a:solidFill>
                    <a:srgbClr val="0000FF"/>
                  </a:solidFill>
                </a:uFill>
                <a:latin typeface="Helvetica Neue"/>
                <a:ea typeface="Helvetica Neue"/>
                <a:cs typeface="Helvetica Neue"/>
                <a:sym typeface="Helvetica Neue"/>
              </a:defRPr>
            </a:pPr>
            <a:r>
              <a:rPr dirty="0">
                <a:hlinkClick r:id="" action="ppaction://noaction"/>
              </a:rPr>
              <a:t>https://engineering.fb.com/2017/08/31/web/rapid-release-at-massive-scale/</a:t>
            </a:r>
          </a:p>
          <a:p>
            <a:pPr defTabSz="457200">
              <a:lnSpc>
                <a:spcPct val="117999"/>
              </a:lnSpc>
              <a:defRPr sz="2200" u="sng">
                <a:solidFill>
                  <a:srgbClr val="0000FF"/>
                </a:solidFill>
                <a:uFill>
                  <a:solidFill>
                    <a:srgbClr val="0000FF"/>
                  </a:solidFill>
                </a:uFill>
                <a:latin typeface="Helvetica Neue"/>
                <a:ea typeface="Helvetica Neue"/>
                <a:cs typeface="Helvetica Neue"/>
                <a:sym typeface="Helvetica Neue"/>
              </a:defRPr>
            </a:pPr>
            <a:endParaRPr dirty="0">
              <a:hlinkClick r:id="" action="ppaction://noaction"/>
            </a:endParaRPr>
          </a:p>
          <a:p>
            <a:pPr defTabSz="457200">
              <a:lnSpc>
                <a:spcPct val="117999"/>
              </a:lnSpc>
              <a:defRPr sz="2200">
                <a:latin typeface="Helvetica Neue"/>
                <a:ea typeface="Helvetica Neue"/>
                <a:cs typeface="Helvetica Neue"/>
                <a:sym typeface="Helvetica Neue"/>
              </a:defRPr>
            </a:pPr>
            <a:r>
              <a:rPr lang="en-US" dirty="0"/>
              <a:t>Here is an example of a large-scale continuous deployment pipeline.</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dirty="0"/>
              <a:t>This chart shows the overall process that was used before 2016 to deploy Facebook.com. (read diagram; important bits: dev branches get merged into master, then once a week all changes from the past week are pulled into a release branch. For 3 days they “stabilize” the release branch – find changes that are causing very bad behavior and back them out. Then for the last 4 days of the week, every change that survived that stabilization gets individually pushed to production batched so that this happens 3x/day. Important to do small deploys so that you can isolate bad changes)</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What was bad about this? Didn’t scale. How many changes going out? 500-700 PER DAY. By 2016 might be pushing 10k diffs per week. ENORMOUS effort to co-ordinate (between the “your change doesn’t go out unless you’re there to support it” and “when in doubt back it out” – both very manual)</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(From the blog post):</a:t>
            </a:r>
          </a:p>
          <a:p>
            <a:pPr defTabSz="457200">
              <a:lnSpc>
                <a:spcPct val="117999"/>
              </a:lnSpc>
              <a:defRPr sz="2200">
                <a:latin typeface="Helvetica Neue"/>
                <a:ea typeface="Helvetica Neue"/>
                <a:cs typeface="Helvetica Neue"/>
                <a:sym typeface="Helvetica Neue"/>
              </a:defRPr>
            </a:pPr>
            <a:r>
              <a:rPr dirty="0"/>
              <a:t>For many years, we pushed the Facebook front end three times a day using a simple master and release branch strategy. Engineers would request cherry-picks — changes to the code that had passed a series of automated tests — to pull from the master branch into one of the daily pushes from the release branch. In general, we saw between 500 and 700 cherry-picks per day. Once a week, we’d cut a new release branch that picked up any changes that were not cherry-picked during the week.</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By 2016, we saw that the branch/cherry-pick model was reaching its limit. We were ingesting more than 1,000 diffs a day to the master branch, and the weekly push was sometimes as many as 10,000 diffs. The amount of manual effort needed to coordinate and deliver such a large release every week was not sustainable.</a:t>
            </a:r>
          </a:p>
        </p:txBody>
      </p:sp>
    </p:spTree>
    <p:extLst>
      <p:ext uri="{BB962C8B-B14F-4D97-AF65-F5344CB8AC3E}">
        <p14:creationId xmlns:p14="http://schemas.microsoft.com/office/powerpoint/2010/main" val="38511111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xfrm>
            <a:off x="381000" y="685800"/>
            <a:ext cx="6096000" cy="3429000"/>
          </a:xfrm>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So, Facebook re-architected their release process. (pause to read quote)</a:t>
            </a:r>
            <a:endParaRPr lang="en-US" dirty="0"/>
          </a:p>
          <a:p>
            <a:endParaRPr lang="en-US" dirty="0"/>
          </a:p>
          <a:p>
            <a:r>
              <a:rPr lang="en-US" dirty="0"/>
              <a:t>The “people” whose experiences were improved were:</a:t>
            </a:r>
          </a:p>
          <a:p>
            <a:r>
              <a:rPr lang="en-US" dirty="0"/>
              <a:t>- Devs trying to get changes deployed (who wanted the most frictionless process)</a:t>
            </a:r>
          </a:p>
          <a:p>
            <a:r>
              <a:rPr lang="en-US" dirty="0"/>
              <a:t>- Build cops and release engineers who were responsible for executing the QA and overall process.</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Shape 407"/>
          <p:cNvSpPr>
            <a:spLocks noGrp="1" noRot="1" noChangeAspect="1"/>
          </p:cNvSpPr>
          <p:nvPr>
            <p:ph type="sldImg"/>
          </p:nvPr>
        </p:nvSpPr>
        <p:spPr>
          <a:xfrm>
            <a:off x="381000" y="685800"/>
            <a:ext cx="6096000" cy="3429000"/>
          </a:xfrm>
          <a:prstGeom prst="rect">
            <a:avLst/>
          </a:prstGeom>
        </p:spPr>
        <p:txBody>
          <a:bodyPr/>
          <a:lstStyle/>
          <a:p>
            <a:endParaRPr/>
          </a:p>
        </p:txBody>
      </p:sp>
      <p:sp>
        <p:nvSpPr>
          <p:cNvPr id="408" name="Shape 408"/>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This approach solves the problem of scaling continuous delivery. In Facebook’s new deployment model, there is no manual cherry-picking, and there are automated processes to detect anomalies and revert changes. There are three-tiers of deployment, from C1 (dog-</a:t>
            </a:r>
            <a:r>
              <a:rPr dirty="0" err="1"/>
              <a:t>fooding</a:t>
            </a:r>
            <a:r>
              <a:rPr dirty="0"/>
              <a:t>/staging) to C2 (deployment to a small slice of production) to C3 (deployment to entirety of production workload)</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The process works like this: (copied from blog post)</a:t>
            </a:r>
          </a:p>
          <a:p>
            <a:pPr defTabSz="457200">
              <a:lnSpc>
                <a:spcPct val="117999"/>
              </a:lnSpc>
              <a:defRPr sz="2200">
                <a:latin typeface="Helvetica Neue"/>
                <a:ea typeface="Helvetica Neue"/>
                <a:cs typeface="Helvetica Neue"/>
                <a:sym typeface="Helvetica Neue"/>
              </a:defRPr>
            </a:pPr>
            <a:r>
              <a:rPr dirty="0"/>
              <a:t>First, diffs that have passed a series of automated internal tests and land in master are pushed out to Facebook employees. In this stage, we get push-blocking alerts if we’ve introduced a regression, and an emergency stop button lets us keep the release from going any further. If everything is OK, we push the changes to 2 percent of production, where again we collect signal and monitor alerts, especially for edge cases that our testing or employee dogfooding may not have picked up. Finally, we roll out to 100 percent of production, where our Flytrap tool aggregates user reports and alerts us to any anomalies.</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Many of the changes are initially kept behind our feature flags, which allows to roll out mobile and web code releases independently from new features, helping to lower the risk of any particular update causing a problem. If we do find a problem, we can simply switch the feature off rather than revert back to a previous version or fix forward.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A2B48F-4374-7DF7-2DAC-0E85B514914C}"/>
            </a:ext>
          </a:extLst>
        </p:cNvPr>
        <p:cNvGrpSpPr/>
        <p:nvPr/>
      </p:nvGrpSpPr>
      <p:grpSpPr>
        <a:xfrm>
          <a:off x="0" y="0"/>
          <a:ext cx="0" cy="0"/>
          <a:chOff x="0" y="0"/>
          <a:chExt cx="0" cy="0"/>
        </a:xfrm>
      </p:grpSpPr>
      <p:sp>
        <p:nvSpPr>
          <p:cNvPr id="407" name="Shape 407">
            <a:extLst>
              <a:ext uri="{FF2B5EF4-FFF2-40B4-BE49-F238E27FC236}">
                <a16:creationId xmlns:a16="http://schemas.microsoft.com/office/drawing/2014/main" id="{356F3B33-E7E9-F112-D31F-7BB3AFCAEBC2}"/>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408" name="Shape 408">
            <a:extLst>
              <a:ext uri="{FF2B5EF4-FFF2-40B4-BE49-F238E27FC236}">
                <a16:creationId xmlns:a16="http://schemas.microsoft.com/office/drawing/2014/main" id="{491A178B-8369-8867-6BD0-0430437253ED}"/>
              </a:ext>
            </a:extLst>
          </p:cNvPr>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This approach solves the problem of scaling continuous delivery. In Facebook’s new deployment model, there is no manual cherry-picking, and there are automated processes to detect anomalies and revert changes. There are three-tiers of deployment, from C1 (dog-</a:t>
            </a:r>
            <a:r>
              <a:rPr dirty="0" err="1"/>
              <a:t>fooding</a:t>
            </a:r>
            <a:r>
              <a:rPr dirty="0"/>
              <a:t>/staging) to C2 (deployment to a small slice of production) to C3 (deployment to entirety of production workload)</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The process works like this: (copied from blog post)</a:t>
            </a:r>
          </a:p>
          <a:p>
            <a:pPr defTabSz="457200">
              <a:lnSpc>
                <a:spcPct val="117999"/>
              </a:lnSpc>
              <a:defRPr sz="2200">
                <a:latin typeface="Helvetica Neue"/>
                <a:ea typeface="Helvetica Neue"/>
                <a:cs typeface="Helvetica Neue"/>
                <a:sym typeface="Helvetica Neue"/>
              </a:defRPr>
            </a:pPr>
            <a:r>
              <a:rPr dirty="0"/>
              <a:t>First, diffs that have passed a series of automated internal tests and land in master are pushed out to Facebook employees. In this stage, we get push-blocking alerts if we’ve introduced a regression, and an emergency stop button lets us keep the release from going any further. If everything is OK, we push the changes to 2 percent of production, where again we collect signal and monitor alerts, especially for edge cases that our testing or employee dogfooding may not have picked up. Finally, we roll out to 100 percent of production, where our Flytrap tool aggregates user reports and alerts us to any anomalies.</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Many of the changes are initially kept behind our feature flags, which allows to roll out mobile and web code releases independently from new features, helping to lower the risk of any particular update causing a problem. If we do find a problem, we can simply switch the feature off rather than revert back to a previous version or fix forward.</a:t>
            </a:r>
          </a:p>
        </p:txBody>
      </p:sp>
    </p:spTree>
    <p:extLst>
      <p:ext uri="{BB962C8B-B14F-4D97-AF65-F5344CB8AC3E}">
        <p14:creationId xmlns:p14="http://schemas.microsoft.com/office/powerpoint/2010/main" val="1121397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 name="Shape 468"/>
          <p:cNvSpPr>
            <a:spLocks noGrp="1" noRot="1" noChangeAspect="1"/>
          </p:cNvSpPr>
          <p:nvPr>
            <p:ph type="sldImg"/>
          </p:nvPr>
        </p:nvSpPr>
        <p:spPr>
          <a:xfrm>
            <a:off x="381000" y="685800"/>
            <a:ext cx="6096000" cy="3429000"/>
          </a:xfrm>
          <a:prstGeom prst="rect">
            <a:avLst/>
          </a:prstGeom>
        </p:spPr>
        <p:txBody>
          <a:bodyPr/>
          <a:lstStyle/>
          <a:p>
            <a:endParaRPr/>
          </a:p>
        </p:txBody>
      </p:sp>
      <p:sp>
        <p:nvSpPr>
          <p:cNvPr id="469" name="Shape 469"/>
          <p:cNvSpPr>
            <a:spLocks noGrp="1"/>
          </p:cNvSpPr>
          <p:nvPr>
            <p:ph type="body" sz="quarter" idx="1"/>
          </p:nvPr>
        </p:nvSpPr>
        <p:spPr>
          <a:prstGeom prst="rect">
            <a:avLst/>
          </a:prstGeom>
        </p:spPr>
        <p:txBody>
          <a:bodyPr/>
          <a:lstStyle/>
          <a:p>
            <a:r>
              <a:t>In a real production scenario, we probably want to automate even more of a response than simply sending a notification.</a:t>
            </a:r>
          </a:p>
          <a:p>
            <a:endParaRPr/>
          </a:p>
          <a:p>
            <a:r>
              <a:t>Here is an example of application-level monitoring in practice, from Netflix. These monitoring graphs plot SPS, which is Netflix’s key business metric: “Stream starts per second” - can a user actually watch what they want to watch.</a:t>
            </a:r>
          </a:p>
          <a:p>
            <a:endParaRPr/>
          </a:p>
          <a:p>
            <a:r>
              <a:t>Graph shows a comparison between a “control” group (running old version of software, blue) and an “experiment” group (running new version proposed, shown in red). If SPS deviates between control and expected, auto-rollback occurs within seconds; no manual intervention is necessary.</a:t>
            </a:r>
          </a:p>
        </p:txBody>
      </p:sp>
    </p:spTree>
    <p:extLst>
      <p:ext uri="{BB962C8B-B14F-4D97-AF65-F5344CB8AC3E}">
        <p14:creationId xmlns:p14="http://schemas.microsoft.com/office/powerpoint/2010/main" val="760223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7" name="Shape 497"/>
          <p:cNvSpPr>
            <a:spLocks noGrp="1" noRot="1" noChangeAspect="1"/>
          </p:cNvSpPr>
          <p:nvPr>
            <p:ph type="sldImg"/>
          </p:nvPr>
        </p:nvSpPr>
        <p:spPr>
          <a:xfrm>
            <a:off x="381000" y="685800"/>
            <a:ext cx="6096000" cy="3429000"/>
          </a:xfrm>
          <a:prstGeom prst="rect">
            <a:avLst/>
          </a:prstGeom>
        </p:spPr>
        <p:txBody>
          <a:bodyPr/>
          <a:lstStyle/>
          <a:p>
            <a:endParaRPr/>
          </a:p>
        </p:txBody>
      </p:sp>
      <p:sp>
        <p:nvSpPr>
          <p:cNvPr id="498" name="Shape 498"/>
          <p:cNvSpPr>
            <a:spLocks noGrp="1"/>
          </p:cNvSpPr>
          <p:nvPr>
            <p:ph type="body" sz="quarter" idx="1"/>
          </p:nvPr>
        </p:nvSpPr>
        <p:spPr>
          <a:prstGeom prst="rect">
            <a:avLst/>
          </a:prstGeom>
        </p:spPr>
        <p:txBody>
          <a:bodyPr/>
          <a:lstStyle/>
          <a:p>
            <a:r>
              <a:t>Once we are monitoring these KPIs, it’s also possible to set up automated processes that take actions when certain events happen. Here’s a screenshot of another view of Icinga. One of the key kinds of actions that Icinga is designed to take is to simply track problems and run a series of escalating notifications to ensure that they get noticed and resolved. In this screenshot, you can see the various times that the “slurm nodes” application service degraded and then eventually entirely failed on Feb 18. Each entry shows a notification that was sent.</a:t>
            </a:r>
          </a:p>
          <a:p>
            <a:endParaRPr/>
          </a:p>
          <a:p>
            <a:r>
              <a:t>People pay money for PagerDuty.</a:t>
            </a:r>
          </a:p>
        </p:txBody>
      </p:sp>
    </p:spTree>
    <p:extLst>
      <p:ext uri="{BB962C8B-B14F-4D97-AF65-F5344CB8AC3E}">
        <p14:creationId xmlns:p14="http://schemas.microsoft.com/office/powerpoint/2010/main" val="15893176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of the newest buzzwords around continuous delivery and monitoring is “observability” – the idea that an engineer who is responsible for operating the application can visualize what is happening inside of it, and use that input to improve the application. This screenshot shows an example of a dashboard provided by a popular SaaS observability tool called “Datadog”.</a:t>
            </a:r>
          </a:p>
          <a:p>
            <a:endParaRPr lang="en-US" dirty="0"/>
          </a:p>
          <a:p>
            <a:r>
              <a:rPr lang="en-US" dirty="0"/>
              <a:t>&lt;note: many students likely have had experience using </a:t>
            </a:r>
            <a:r>
              <a:rPr lang="en-US" dirty="0" err="1"/>
              <a:t>datadog</a:t>
            </a:r>
            <a:r>
              <a:rPr lang="en-US" dirty="0"/>
              <a:t> on co-ops, it’s a good topic to ask about&gt;</a:t>
            </a:r>
          </a:p>
        </p:txBody>
      </p:sp>
    </p:spTree>
    <p:extLst>
      <p:ext uri="{BB962C8B-B14F-4D97-AF65-F5344CB8AC3E}">
        <p14:creationId xmlns:p14="http://schemas.microsoft.com/office/powerpoint/2010/main" val="1240300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FA81D-F9EF-7C23-765A-A47C9E33C37B}"/>
            </a:ext>
          </a:extLst>
        </p:cNvPr>
        <p:cNvGrpSpPr/>
        <p:nvPr/>
      </p:nvGrpSpPr>
      <p:grpSpPr>
        <a:xfrm>
          <a:off x="0" y="0"/>
          <a:ext cx="0" cy="0"/>
          <a:chOff x="0" y="0"/>
          <a:chExt cx="0" cy="0"/>
        </a:xfrm>
      </p:grpSpPr>
      <p:sp>
        <p:nvSpPr>
          <p:cNvPr id="67" name="Shape 67">
            <a:extLst>
              <a:ext uri="{FF2B5EF4-FFF2-40B4-BE49-F238E27FC236}">
                <a16:creationId xmlns:a16="http://schemas.microsoft.com/office/drawing/2014/main" id="{87C32D38-9BA6-9133-9122-F3783CB68874}"/>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68" name="Shape 68">
            <a:extLst>
              <a:ext uri="{FF2B5EF4-FFF2-40B4-BE49-F238E27FC236}">
                <a16:creationId xmlns:a16="http://schemas.microsoft.com/office/drawing/2014/main" id="{272A971F-F8D4-B853-B84B-0C304A024C69}"/>
              </a:ext>
            </a:extLst>
          </p:cNvPr>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b="1"/>
              <a:t>So, the core to continuous integration is to centrally and automatically execute these development processes, regularly.</a:t>
            </a:r>
          </a:p>
          <a:p>
            <a:pPr defTabSz="457200">
              <a:lnSpc>
                <a:spcPct val="117999"/>
              </a:lnSpc>
              <a:defRPr sz="2200">
                <a:latin typeface="Helvetica Neue"/>
                <a:ea typeface="Helvetica Neue"/>
                <a:cs typeface="Helvetica Neue"/>
                <a:sym typeface="Helvetica Neue"/>
              </a:defRPr>
            </a:pPr>
            <a:r>
              <a:t>With CI, we continuously assemble and test changes to our codebase. By performing these integrations quickly and frequently, we can get faster feedback, and hence, “shift left” - allowing bugs to be detected sooner. There’s an enormous difference in how long it takes to debug something if you detect the bug immediately after writing the code versus even, say, the next day - let alone after several weeks.</a:t>
            </a:r>
          </a:p>
          <a:p>
            <a:pPr defTabSz="457200">
              <a:lnSpc>
                <a:spcPct val="117999"/>
              </a:lnSpc>
              <a:defRPr sz="2200">
                <a:latin typeface="Helvetica Neue"/>
                <a:ea typeface="Helvetica Neue"/>
                <a:cs typeface="Helvetica Neue"/>
                <a:sym typeface="Helvetica Neue"/>
              </a:defRPr>
            </a:pPr>
            <a:endParaRPr/>
          </a:p>
          <a:p>
            <a:pPr defTabSz="457200">
              <a:lnSpc>
                <a:spcPct val="117999"/>
              </a:lnSpc>
              <a:defRPr sz="2200">
                <a:latin typeface="Helvetica Neue"/>
                <a:ea typeface="Helvetica Neue"/>
                <a:cs typeface="Helvetica Neue"/>
                <a:sym typeface="Helvetica Neue"/>
              </a:defRPr>
            </a:pPr>
            <a:r>
              <a:t>CI processes are software pipelines. “</a:t>
            </a:r>
            <a:r>
              <a:rPr lang="en-US"/>
              <a:t>P</a:t>
            </a:r>
            <a:r>
              <a:t>ipeline” systems are good for building systems that have a specific order of operations, with dependencies between some steps. CI workflows follow this pattern: some steps depend on others (can’t test until you build), but many steps might be possible in parallel (run many different kinds of tests concurrently)</a:t>
            </a:r>
            <a:endParaRPr lang="en-US"/>
          </a:p>
          <a:p>
            <a:pPr defTabSz="457200">
              <a:lnSpc>
                <a:spcPct val="117999"/>
              </a:lnSpc>
              <a:defRPr sz="2200">
                <a:latin typeface="Helvetica Neue"/>
                <a:ea typeface="Helvetica Neue"/>
                <a:cs typeface="Helvetica Neue"/>
                <a:sym typeface="Helvetica Neue"/>
              </a:defRPr>
            </a:pPr>
            <a:endParaRPr lang="en-US"/>
          </a:p>
          <a:p>
            <a:pPr defTabSz="457200">
              <a:lnSpc>
                <a:spcPct val="117999"/>
              </a:lnSpc>
              <a:defRPr sz="2200">
                <a:latin typeface="Helvetica Neue"/>
                <a:ea typeface="Helvetica Neue"/>
                <a:cs typeface="Helvetica Neue"/>
                <a:sym typeface="Helvetica Neue"/>
              </a:defRPr>
            </a:pPr>
            <a:r>
              <a:rPr lang="en-US"/>
              <a:t>Consider our “social network application”, where we are changing code that builds a newsfeed, and other developers are changing other parts of the code? What concrete steps do you think that we should include in the build/test CI? Keep in mind that these might be things that you would otherwise do manually, but now have decided to automate.</a:t>
            </a:r>
          </a:p>
          <a:p>
            <a:pPr defTabSz="457200">
              <a:lnSpc>
                <a:spcPct val="117999"/>
              </a:lnSpc>
              <a:defRPr sz="2200">
                <a:latin typeface="Helvetica Neue"/>
                <a:ea typeface="Helvetica Neue"/>
                <a:cs typeface="Helvetica Neue"/>
                <a:sym typeface="Helvetica Neue"/>
              </a:defRPr>
            </a:pPr>
            <a:r>
              <a:rPr lang="en-US"/>
              <a:t>&lt;Examples, in case they don’t come up: Run unit tests, run integration tests, run international localization tests, validate that it still works with some infrastructure deployment, do regression testing, accessibility testing, check/gate on various quality metrics like coverage, security audit, code review&gt;</a:t>
            </a:r>
          </a:p>
        </p:txBody>
      </p:sp>
    </p:spTree>
    <p:extLst>
      <p:ext uri="{BB962C8B-B14F-4D97-AF65-F5344CB8AC3E}">
        <p14:creationId xmlns:p14="http://schemas.microsoft.com/office/powerpoint/2010/main" val="13445459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Shape 479"/>
          <p:cNvSpPr>
            <a:spLocks noGrp="1" noRot="1" noChangeAspect="1"/>
          </p:cNvSpPr>
          <p:nvPr>
            <p:ph type="sldImg"/>
          </p:nvPr>
        </p:nvSpPr>
        <p:spPr>
          <a:xfrm>
            <a:off x="381000" y="685800"/>
            <a:ext cx="6096000" cy="3429000"/>
          </a:xfrm>
          <a:prstGeom prst="rect">
            <a:avLst/>
          </a:prstGeom>
        </p:spPr>
        <p:txBody>
          <a:bodyPr/>
          <a:lstStyle/>
          <a:p>
            <a:endParaRPr/>
          </a:p>
        </p:txBody>
      </p:sp>
      <p:sp>
        <p:nvSpPr>
          <p:cNvPr id="480" name="Shape 480"/>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When talking about quantitative metrics, it’s extremely important to consider how rigidly we follow them. Setting KPIs for monitoring is a very good idea, but not all important metrics can be easily measured quantitatively.</a:t>
            </a:r>
          </a:p>
          <a:p>
            <a:pPr defTabSz="457200">
              <a:lnSpc>
                <a:spcPct val="117999"/>
              </a:lnSpc>
              <a:defRPr sz="2200">
                <a:latin typeface="Helvetica Neue"/>
                <a:ea typeface="Helvetica Neue"/>
                <a:cs typeface="Helvetica Neue"/>
                <a:sym typeface="Helvetica Neue"/>
              </a:defRPr>
            </a:pPr>
            <a:r>
              <a:rPr dirty="0"/>
              <a:t>Robert McNamara was </a:t>
            </a:r>
            <a:r>
              <a:rPr dirty="0" err="1"/>
              <a:t>secdef</a:t>
            </a:r>
            <a:r>
              <a:rPr dirty="0"/>
              <a:t> in the 60’s, had previously been an executive at Ford where he made quantitative metrics for each phase of production and ruthlessly optimized to improve efficiency and production. Applied similar strategy to </a:t>
            </a:r>
            <a:r>
              <a:rPr dirty="0" err="1"/>
              <a:t>secdef</a:t>
            </a:r>
            <a:r>
              <a:rPr dirty="0"/>
              <a:t>… “Things you can count, you ought to count - loss of life is one” - so, based lots of strategy on body counts. Body count is one thing, but not the whole picture. After war ended in interviews, generals commented that body counts were misguided way to measure progress. Compare to: using LoC to track progress on a project… how do you even know how many lines there should be, and is it good to have a lot? Software metrics are very tricky because it </a:t>
            </a:r>
            <a:r>
              <a:rPr dirty="0" err="1"/>
              <a:t>it</a:t>
            </a:r>
            <a:r>
              <a:rPr dirty="0"/>
              <a:t> is hard to quantify everything.</a:t>
            </a:r>
          </a:p>
        </p:txBody>
      </p:sp>
    </p:spTree>
    <p:extLst>
      <p:ext uri="{BB962C8B-B14F-4D97-AF65-F5344CB8AC3E}">
        <p14:creationId xmlns:p14="http://schemas.microsoft.com/office/powerpoint/2010/main" val="18916137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Shape 246"/>
          <p:cNvSpPr>
            <a:spLocks noGrp="1" noRot="1" noChangeAspect="1"/>
          </p:cNvSpPr>
          <p:nvPr>
            <p:ph type="sldImg"/>
          </p:nvPr>
        </p:nvSpPr>
        <p:spPr>
          <a:xfrm>
            <a:off x="381000" y="685800"/>
            <a:ext cx="6096000" cy="3429000"/>
          </a:xfrm>
          <a:prstGeom prst="rect">
            <a:avLst/>
          </a:prstGeom>
        </p:spPr>
        <p:txBody>
          <a:bodyPr/>
          <a:lstStyle/>
          <a:p>
            <a:endParaRPr/>
          </a:p>
        </p:txBody>
      </p:sp>
      <p:sp>
        <p:nvSpPr>
          <p:cNvPr id="247" name="Shape 24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The short of it:</a:t>
            </a:r>
          </a:p>
          <a:p>
            <a:pPr marL="220578" indent="-220578" defTabSz="457200">
              <a:lnSpc>
                <a:spcPct val="117999"/>
              </a:lnSpc>
              <a:buSzPct val="100000"/>
              <a:buChar char="*"/>
              <a:defRPr sz="2200">
                <a:latin typeface="Helvetica Neue"/>
                <a:ea typeface="Helvetica Neue"/>
                <a:cs typeface="Helvetica Neue"/>
                <a:sym typeface="Helvetica Neue"/>
              </a:defRPr>
            </a:pPr>
            <a:r>
              <a:rPr dirty="0"/>
              <a:t>Built a new trading system, created a system for testing that would attempt to drive prices up or down (at a significant loss per-transaction) in order to test system responses to market conditions</a:t>
            </a:r>
          </a:p>
          <a:p>
            <a:pPr marL="220578" indent="-220578" defTabSz="457200">
              <a:lnSpc>
                <a:spcPct val="117999"/>
              </a:lnSpc>
              <a:buSzPct val="100000"/>
              <a:buChar char="*"/>
              <a:defRPr sz="2200">
                <a:latin typeface="Helvetica Neue"/>
                <a:ea typeface="Helvetica Neue"/>
                <a:cs typeface="Helvetica Neue"/>
                <a:sym typeface="Helvetica Neue"/>
              </a:defRPr>
            </a:pPr>
            <a:r>
              <a:rPr dirty="0"/>
              <a:t>Had to manually deploy the new code to some servers…</a:t>
            </a:r>
          </a:p>
          <a:p>
            <a:pPr marL="220578" indent="-220578" defTabSz="457200">
              <a:lnSpc>
                <a:spcPct val="117999"/>
              </a:lnSpc>
              <a:buSzPct val="100000"/>
              <a:buChar char="*"/>
              <a:defRPr sz="2200">
                <a:latin typeface="Helvetica Neue"/>
                <a:ea typeface="Helvetica Neue"/>
                <a:cs typeface="Helvetica Neue"/>
                <a:sym typeface="Helvetica Neue"/>
              </a:defRPr>
            </a:pPr>
            <a:r>
              <a:rPr dirty="0"/>
              <a:t>Did not remove the testing code (“power peg”) from one of the eight</a:t>
            </a:r>
          </a:p>
          <a:p>
            <a:pPr marL="220578" indent="-220578" defTabSz="457200">
              <a:lnSpc>
                <a:spcPct val="117999"/>
              </a:lnSpc>
              <a:buSzPct val="100000"/>
              <a:buChar char="*"/>
              <a:defRPr sz="2200">
                <a:latin typeface="Helvetica Neue"/>
                <a:ea typeface="Helvetica Neue"/>
                <a:cs typeface="Helvetica Neue"/>
                <a:sym typeface="Helvetica Neue"/>
              </a:defRPr>
            </a:pPr>
            <a:r>
              <a:rPr dirty="0"/>
              <a:t>In first hour of trading the system bought $7 billion of stocks (money that Knight didn’t have)</a:t>
            </a:r>
          </a:p>
          <a:p>
            <a:pPr marL="220578" indent="-220578" defTabSz="457200">
              <a:lnSpc>
                <a:spcPct val="117999"/>
              </a:lnSpc>
              <a:buSzPct val="100000"/>
              <a:buChar char="*"/>
              <a:defRPr sz="2200">
                <a:latin typeface="Helvetica Neue"/>
                <a:ea typeface="Helvetica Neue"/>
                <a:cs typeface="Helvetica Neue"/>
                <a:sym typeface="Helvetica Neue"/>
              </a:defRPr>
            </a:pPr>
            <a:r>
              <a:rPr dirty="0"/>
              <a:t>No planned processes to monitor the deployed system or to roll back to a working one (they actually made it worse while trying to fix it, restoring the “power peg” testing code on all remaining servers - why not just shut the whole thing down?)</a:t>
            </a:r>
          </a:p>
          <a:p>
            <a:pPr marL="220578" indent="-220578" defTabSz="457200">
              <a:lnSpc>
                <a:spcPct val="117999"/>
              </a:lnSpc>
              <a:buSzPct val="100000"/>
              <a:buChar char="*"/>
              <a:defRPr sz="2200">
                <a:latin typeface="Helvetica Neue"/>
                <a:ea typeface="Helvetica Neue"/>
                <a:cs typeface="Helvetica Neue"/>
                <a:sym typeface="Helvetica Neue"/>
              </a:defRPr>
            </a:pPr>
            <a:r>
              <a:rPr dirty="0"/>
              <a:t>Goldman Sachs quite generously bailed out Knight capital, buying the $7b position for a $440m discount</a:t>
            </a:r>
            <a:endParaRPr lang="en-US" dirty="0"/>
          </a:p>
          <a:p>
            <a:pPr marL="220578" indent="-220578" defTabSz="457200">
              <a:lnSpc>
                <a:spcPct val="117999"/>
              </a:lnSpc>
              <a:buSzPct val="100000"/>
              <a:buChar char="*"/>
              <a:defRPr sz="2200">
                <a:latin typeface="Helvetica Neue"/>
                <a:ea typeface="Helvetica Neue"/>
                <a:cs typeface="Helvetica Neue"/>
                <a:sym typeface="Helvetica Neue"/>
              </a:defRPr>
            </a:pPr>
            <a:endParaRPr lang="en-US" dirty="0"/>
          </a:p>
          <a:p>
            <a:pPr marL="220578" indent="-220578" defTabSz="457200">
              <a:lnSpc>
                <a:spcPct val="117999"/>
              </a:lnSpc>
              <a:buSzPct val="100000"/>
              <a:buChar char="*"/>
              <a:defRPr sz="2200">
                <a:latin typeface="Helvetica Neue"/>
                <a:ea typeface="Helvetica Neue"/>
                <a:cs typeface="Helvetica Neue"/>
                <a:sym typeface="Helvetica Neue"/>
              </a:defRPr>
            </a:pPr>
            <a:r>
              <a:rPr lang="en-US" dirty="0"/>
              <a:t>Ask students to compare/contrast with the tail-strike situation, where after the second tail strike, all planes were grounded for 22 minutes while the problem was root-caused and a fix was instituted.</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 name="Shape 484"/>
          <p:cNvSpPr>
            <a:spLocks noGrp="1" noRot="1" noChangeAspect="1"/>
          </p:cNvSpPr>
          <p:nvPr>
            <p:ph type="sldImg"/>
          </p:nvPr>
        </p:nvSpPr>
        <p:spPr>
          <a:xfrm>
            <a:off x="381000" y="685800"/>
            <a:ext cx="6096000" cy="3429000"/>
          </a:xfrm>
          <a:prstGeom prst="rect">
            <a:avLst/>
          </a:prstGeom>
        </p:spPr>
        <p:txBody>
          <a:bodyPr/>
          <a:lstStyle/>
          <a:p>
            <a:endParaRPr/>
          </a:p>
        </p:txBody>
      </p:sp>
      <p:sp>
        <p:nvSpPr>
          <p:cNvPr id="485" name="Shape 4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The Knight capital story is definitely an interesting one, and perhaps now that we have discussed some strategies for continuous deployment, it is hopefully somewhat clearer how this enormous financial loss could have been prevented.</a:t>
            </a:r>
            <a:r>
              <a:rPr lang="en-US" dirty="0"/>
              <a:t> </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First, some comments on the testing strategy:</a:t>
            </a:r>
          </a:p>
          <a:p>
            <a:pPr marL="220578" indent="-220578" defTabSz="457200">
              <a:lnSpc>
                <a:spcPct val="117999"/>
              </a:lnSpc>
              <a:buSzPct val="100000"/>
              <a:buChar char="*"/>
              <a:defRPr sz="2200">
                <a:latin typeface="Helvetica Neue"/>
                <a:ea typeface="Helvetica Neue"/>
                <a:cs typeface="Helvetica Neue"/>
                <a:sym typeface="Helvetica Neue"/>
              </a:defRPr>
            </a:pPr>
            <a:r>
              <a:rPr dirty="0"/>
              <a:t>Why, why </a:t>
            </a:r>
            <a:r>
              <a:rPr dirty="0" err="1"/>
              <a:t>why</a:t>
            </a:r>
            <a:r>
              <a:rPr dirty="0"/>
              <a:t> </a:t>
            </a:r>
            <a:r>
              <a:rPr dirty="0" err="1"/>
              <a:t>why</a:t>
            </a:r>
            <a:r>
              <a:rPr dirty="0"/>
              <a:t> is it a good idea to write a test case that actually tries to change market conditions, when you could instead test your code using simulated/historical market conditions?</a:t>
            </a:r>
          </a:p>
          <a:p>
            <a:pPr marL="220578" indent="-220578" defTabSz="457200">
              <a:lnSpc>
                <a:spcPct val="117999"/>
              </a:lnSpc>
              <a:buSzPct val="100000"/>
              <a:buChar char="*"/>
              <a:defRPr sz="2200">
                <a:latin typeface="Helvetica Neue"/>
                <a:ea typeface="Helvetica Neue"/>
                <a:cs typeface="Helvetica Neue"/>
                <a:sym typeface="Helvetica Neue"/>
              </a:defRPr>
            </a:pPr>
            <a:r>
              <a:rPr dirty="0"/>
              <a:t>Never include testing code in production deployments: that test code for changing markets in order to test the system response to them was included in the production code!?!</a:t>
            </a:r>
          </a:p>
          <a:p>
            <a:pPr defTabSz="457200">
              <a:lnSpc>
                <a:spcPct val="117999"/>
              </a:lnSpc>
              <a:defRPr sz="2200">
                <a:latin typeface="Helvetica Neue"/>
                <a:ea typeface="Helvetica Neue"/>
                <a:cs typeface="Helvetica Neue"/>
                <a:sym typeface="Helvetica Neue"/>
              </a:defRPr>
            </a:pPr>
            <a:br>
              <a:rPr dirty="0"/>
            </a:br>
            <a:r>
              <a:rPr dirty="0"/>
              <a:t>Then on the deployments:</a:t>
            </a:r>
          </a:p>
          <a:p>
            <a:pPr marL="220578" indent="-220578" defTabSz="457200">
              <a:lnSpc>
                <a:spcPct val="117999"/>
              </a:lnSpc>
              <a:buSzPct val="100000"/>
              <a:buChar char="*"/>
              <a:defRPr sz="2200">
                <a:latin typeface="Helvetica Neue"/>
                <a:ea typeface="Helvetica Neue"/>
                <a:cs typeface="Helvetica Neue"/>
                <a:sym typeface="Helvetica Neue"/>
              </a:defRPr>
            </a:pPr>
            <a:r>
              <a:rPr dirty="0"/>
              <a:t>If deployment were automated, there would not be a step for an engineer to miss on one of the 8 deployments: they could always happen predictably</a:t>
            </a:r>
          </a:p>
          <a:p>
            <a:pPr marL="220578" indent="-220578" defTabSz="457200">
              <a:lnSpc>
                <a:spcPct val="117999"/>
              </a:lnSpc>
              <a:buSzPct val="100000"/>
              <a:buChar char="*"/>
              <a:defRPr sz="2200">
                <a:latin typeface="Helvetica Neue"/>
                <a:ea typeface="Helvetica Neue"/>
                <a:cs typeface="Helvetica Neue"/>
                <a:sym typeface="Helvetica Neue"/>
              </a:defRPr>
            </a:pPr>
            <a:r>
              <a:rPr dirty="0"/>
              <a:t>There was insufficient monitoring. The way that this error was detected was the NYSE had noticed that market volume was more than expected, and then traced it back to Knight. Nobody at Knight had thought to create a dashboard that monitored their volume (and perhaps more importantly, financial exposure vs assets at hand). This could have been detected *immediately* and automatically paged the relevant people (and perhaps also automatically paused the firm’s trading activities). Seems like a reasonable investment.</a:t>
            </a:r>
          </a:p>
          <a:p>
            <a:pPr marL="220578" indent="-220578" defTabSz="457200">
              <a:lnSpc>
                <a:spcPct val="117999"/>
              </a:lnSpc>
              <a:buSzPct val="100000"/>
              <a:buChar char="*"/>
              <a:defRPr sz="2200">
                <a:latin typeface="Helvetica Neue"/>
                <a:ea typeface="Helvetica Neue"/>
                <a:cs typeface="Helvetica Neue"/>
                <a:sym typeface="Helvetica Neue"/>
              </a:defRPr>
            </a:pPr>
            <a:r>
              <a:rPr dirty="0"/>
              <a:t>There were no checklists for responding to incidents, and no procedures to roll-back if needed. </a:t>
            </a:r>
            <a:r>
              <a:rPr lang="en-US" dirty="0"/>
              <a:t>We’ll see that </a:t>
            </a:r>
            <a:r>
              <a:rPr dirty="0"/>
              <a:t>“If in doubt back it out” </a:t>
            </a:r>
            <a:r>
              <a:rPr lang="en-US" dirty="0"/>
              <a:t>is</a:t>
            </a:r>
            <a:r>
              <a:rPr dirty="0"/>
              <a:t> the Facebook philosophy</a:t>
            </a:r>
            <a:r>
              <a:rPr lang="en-US" dirty="0"/>
              <a:t> to avoid this kind of failure</a:t>
            </a:r>
            <a:r>
              <a:rPr dirty="0"/>
              <a:t>, </a:t>
            </a:r>
            <a:r>
              <a:rPr lang="en-US" dirty="0"/>
              <a:t>but this </a:t>
            </a:r>
            <a:r>
              <a:rPr dirty="0"/>
              <a:t>requires a process to be in place so that it can be easily triggered</a:t>
            </a:r>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Regardless of what tools you use to manage a CD pipeline, it is likely that you will rely on infrastructure as code.</a:t>
            </a:r>
          </a:p>
          <a:p>
            <a:endParaRPr lang="en-US" dirty="0"/>
          </a:p>
          <a:p>
            <a:r>
              <a:rPr lang="en-US" dirty="0"/>
              <a:t>The diagram on the right shows the infrastructure that you might need to run a medium-sized microservices app.</a:t>
            </a:r>
          </a:p>
          <a:p>
            <a:r>
              <a:rPr lang="en-US" dirty="0"/>
              <a:t>There is one VM that runs an HTTP proxy, receiving traffic from the outside world, and routing that traffic to one of two app servers running our fantastic app.</a:t>
            </a:r>
          </a:p>
          <a:p>
            <a:r>
              <a:rPr lang="en-US" dirty="0"/>
              <a:t>There is also a VM that runs a database.</a:t>
            </a:r>
          </a:p>
          <a:p>
            <a:r>
              <a:rPr lang="en-US" dirty="0"/>
              <a:t>There are also some ancillary services, like each VM has a tool for maintaining updates to the packages. The VM that receives incoming HTTPs requests also might need to have some other services for retrieving and updating an SSL certificate.</a:t>
            </a:r>
          </a:p>
          <a:p>
            <a:endParaRPr lang="en-US" dirty="0"/>
          </a:p>
          <a:p>
            <a:r>
              <a:rPr lang="en-US" dirty="0"/>
              <a:t>Imagine needing to manually set up and maintain this infrastructure. What happens when your boss asks for a new staging environment? What happens when there is a critical security vulnerability in an underlying package and you need to make sure that each part of your infrastructure is up-to-date?</a:t>
            </a:r>
          </a:p>
          <a:p>
            <a:br>
              <a:rPr lang="en-US" dirty="0"/>
            </a:br>
            <a:r>
              <a:rPr lang="en-US" dirty="0"/>
              <a:t>This is the ideal set of goals that infrastructure as code aims to offer, which is crucial for enabling continuous delivery. Instead of manually deploying this infrastructure, developers can programmatically define what the infrastructure should look like, and leave it up to the Infrastructure as Code service to make it happen.</a:t>
            </a:r>
          </a:p>
        </p:txBody>
      </p:sp>
    </p:spTree>
    <p:extLst>
      <p:ext uri="{BB962C8B-B14F-4D97-AF65-F5344CB8AC3E}">
        <p14:creationId xmlns:p14="http://schemas.microsoft.com/office/powerpoint/2010/main" val="19917057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 name="Shape 307"/>
          <p:cNvSpPr>
            <a:spLocks noGrp="1" noRot="1" noChangeAspect="1"/>
          </p:cNvSpPr>
          <p:nvPr>
            <p:ph type="sldImg"/>
          </p:nvPr>
        </p:nvSpPr>
        <p:spPr>
          <a:xfrm>
            <a:off x="381000" y="685800"/>
            <a:ext cx="6096000" cy="3429000"/>
          </a:xfrm>
          <a:prstGeom prst="rect">
            <a:avLst/>
          </a:prstGeom>
        </p:spPr>
        <p:txBody>
          <a:bodyPr/>
          <a:lstStyle/>
          <a:p>
            <a:endParaRPr/>
          </a:p>
        </p:txBody>
      </p:sp>
      <p:sp>
        <p:nvSpPr>
          <p:cNvPr id="308" name="Shape 308"/>
          <p:cNvSpPr>
            <a:spLocks noGrp="1"/>
          </p:cNvSpPr>
          <p:nvPr>
            <p:ph type="body" sz="quarter" idx="1"/>
          </p:nvPr>
        </p:nvSpPr>
        <p:spPr>
          <a:prstGeom prst="rect">
            <a:avLst/>
          </a:prstGeom>
        </p:spPr>
        <p:txBody>
          <a:bodyPr/>
          <a:lstStyle/>
          <a:p>
            <a:endParaRPr lang="en-US" dirty="0"/>
          </a:p>
          <a:p>
            <a:r>
              <a:rPr lang="en-US" dirty="0"/>
              <a:t>&lt;read slide, some notes:</a:t>
            </a:r>
          </a:p>
          <a:p>
            <a:pPr marL="342900" indent="-342900">
              <a:buFontTx/>
              <a:buChar char="-"/>
            </a:pPr>
            <a:r>
              <a:rPr lang="en-US" dirty="0"/>
              <a:t>There are a LOT of benefits of having your infrastructure (e.g. the set of boxes on the right) in version control – can ask students to brainstorm what they are (it’s shared with everyone who might need it, changes can be reviewed through exiting code review processes, YOU CAN EASILY REVERT CHANGES BY ROLLING BACK TO OLDER COMMIT, </a:t>
            </a:r>
            <a:r>
              <a:rPr lang="en-US" dirty="0" err="1"/>
              <a:t>etc</a:t>
            </a:r>
            <a:r>
              <a:rPr lang="en-US" dirty="0"/>
              <a:t>)</a:t>
            </a:r>
          </a:p>
          <a:p>
            <a:pPr marL="342900" indent="-342900">
              <a:buFontTx/>
              <a:buChar char="-"/>
            </a:pPr>
            <a:r>
              <a:rPr lang="en-US" dirty="0"/>
              <a:t>This procedure was happening inside of large cloud companies with proprietary, home-grown systems for some time. In 2009 a consultant partnered with a former operations lead at amazon, to create an open-source product that brought these concepts to the rest of the world</a:t>
            </a:r>
          </a:p>
          <a:p>
            <a:pPr marL="342900" indent="-342900">
              <a:buFontTx/>
              <a:buChar char="-"/>
            </a:pPr>
            <a:r>
              <a:rPr lang="en-US" dirty="0"/>
              <a:t>Other tools have come up since then that use different languages/interfaces to specify the infrastructure, and have somewhat different feature sets. We won’t go into them in detail, but you may have heard of, for example, Puppet or Ansible</a:t>
            </a:r>
          </a:p>
          <a:p>
            <a:r>
              <a:rPr lang="en-US" dirty="0"/>
              <a:t>&gt;</a:t>
            </a:r>
            <a:endParaRPr dirty="0"/>
          </a:p>
        </p:txBody>
      </p:sp>
    </p:spTree>
    <p:extLst>
      <p:ext uri="{BB962C8B-B14F-4D97-AF65-F5344CB8AC3E}">
        <p14:creationId xmlns:p14="http://schemas.microsoft.com/office/powerpoint/2010/main" val="21955022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Shape 365"/>
          <p:cNvSpPr>
            <a:spLocks noGrp="1" noRot="1" noChangeAspect="1"/>
          </p:cNvSpPr>
          <p:nvPr>
            <p:ph type="sldImg"/>
          </p:nvPr>
        </p:nvSpPr>
        <p:spPr>
          <a:xfrm>
            <a:off x="381000" y="685800"/>
            <a:ext cx="6096000" cy="3429000"/>
          </a:xfrm>
          <a:prstGeom prst="rect">
            <a:avLst/>
          </a:prstGeom>
        </p:spPr>
        <p:txBody>
          <a:bodyPr/>
          <a:lstStyle/>
          <a:p>
            <a:endParaRPr/>
          </a:p>
        </p:txBody>
      </p:sp>
      <p:sp>
        <p:nvSpPr>
          <p:cNvPr id="366" name="Shape 366"/>
          <p:cNvSpPr>
            <a:spLocks noGrp="1"/>
          </p:cNvSpPr>
          <p:nvPr>
            <p:ph type="body" sz="quarter" idx="1"/>
          </p:nvPr>
        </p:nvSpPr>
        <p:spPr>
          <a:prstGeom prst="rect">
            <a:avLst/>
          </a:prstGeom>
        </p:spPr>
        <p:txBody>
          <a:bodyPr/>
          <a:lstStyle/>
          <a:p>
            <a:r>
              <a:t>(read slide). Important bit is that there is latency to get to production – start dogfooding right away, but not release to public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Once a project is configured with </a:t>
            </a:r>
            <a:r>
              <a:rPr lang="en-US" dirty="0" err="1"/>
              <a:t>IaC</a:t>
            </a:r>
            <a:r>
              <a:rPr lang="en-US" dirty="0"/>
              <a:t>, it is relatively easy to have *multiple* operating clusters running an application.</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This is a crucial step for enabling continuous delivery, where it is necessary to have some non-production deployments for, e.g. internal users/dogfooding.</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dirty="0"/>
              <a:t>These different deployment environments create a “deployment pipeline”, where code changes get “promoted” from one level of deployment to the next. </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At each deployment step, there are extensive Q/A processes that help ensure confidence that the software is ready to ship. </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Most continuous delivery pipelines involve at least these three phases, but in practice, there may be many staging environments, and several versions of the software deployed in production concurrently.</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Continuous delivery allows the promise of having the benefits of testing with real users, while mitigating the risk of a costly failure.</a:t>
            </a:r>
          </a:p>
          <a:p>
            <a:pPr defTabSz="457200">
              <a:lnSpc>
                <a:spcPct val="117999"/>
              </a:lnSpc>
              <a:defRPr sz="2200">
                <a:latin typeface="Helvetica Neue"/>
                <a:ea typeface="Helvetica Neue"/>
                <a:cs typeface="Helvetica Neue"/>
                <a:sym typeface="Helvetica Neue"/>
              </a:defRPr>
            </a:pPr>
            <a:br>
              <a:rPr lang="en-US" dirty="0"/>
            </a:br>
            <a:r>
              <a:rPr lang="en-US" dirty="0"/>
              <a:t>Continuous delivery models rely on what are called “split deployments” – when a feature is initially deployed, it is not put in front of all users. Instead, there are multiple (“split”) deployments of the entire product. New features and changes are deployed to environment that has a smaller set of users who will be less impacted by bugs.</a:t>
            </a:r>
          </a:p>
          <a:p>
            <a:pPr defTabSz="457200">
              <a:lnSpc>
                <a:spcPct val="117999"/>
              </a:lnSpc>
              <a:defRPr sz="2200">
                <a:latin typeface="Helvetica Neue"/>
                <a:ea typeface="Helvetica Neue"/>
                <a:cs typeface="Helvetica Neue"/>
                <a:sym typeface="Helvetica Neue"/>
              </a:defRPr>
            </a:pPr>
            <a:br>
              <a:rPr lang="en-US" dirty="0"/>
            </a:br>
            <a:r>
              <a:rPr lang="en-US" dirty="0"/>
              <a:t>This way, there is an opportunity to identify any tricky integration-related flaws “that would only show up in production”, without having to risk upsetting people.</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One example model of a split deployment is the “eat your own dogfood” model – you force your own employees to use this “pre-release” version of the app, knowing that they will be more tolerant of a crash than an end-user. For example, all Facebook employees get a company phone with a pre-release Facebook app installed. </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Another example model is the alpha/beta model, where a focus group of users opt-in to use these pre-production environments.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dirty="0"/>
              <a:t>A key enabling technology for continues delivery is metric monitoring. There might be a wide range of metrics that we can monitor to gain insights into the performance characteristics of our application (read slide)</a:t>
            </a:r>
            <a:endParaRPr lang="en-US" dirty="0"/>
          </a:p>
          <a:p>
            <a:endParaRPr lang="en-US" dirty="0"/>
          </a:p>
          <a:p>
            <a:r>
              <a:rPr lang="en-US" dirty="0"/>
              <a:t>&lt;Ask student to brainstorm what “business metrics” might be for </a:t>
            </a:r>
            <a:r>
              <a:rPr lang="en-US" dirty="0" err="1"/>
              <a:t>facebook</a:t>
            </a:r>
            <a:r>
              <a:rPr lang="en-US" dirty="0"/>
              <a:t>&gt;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Manually constructing and deploying to these multiple environments (and pushing changes through them) is time consuming and error prone.</a:t>
            </a:r>
          </a:p>
          <a:p>
            <a:endParaRPr lang="en-US" dirty="0"/>
          </a:p>
          <a:p>
            <a:r>
              <a:rPr lang="en-US" dirty="0"/>
              <a:t>A variety of tools exist to manage this process. </a:t>
            </a:r>
          </a:p>
          <a:p>
            <a:r>
              <a:rPr lang="en-US" dirty="0"/>
              <a:t>For this class, we’ll use fairly simple continuous delivery tools that will auto-deploy our code from a branch after its CI checks pass.</a:t>
            </a:r>
          </a:p>
          <a:p>
            <a:r>
              <a:rPr lang="en-US" dirty="0"/>
              <a:t>However, there are, of course, tools that fully automate more complex workflow, including canary deployments, rollbacks, etc.</a:t>
            </a:r>
          </a:p>
          <a:p>
            <a:endParaRPr lang="en-US" dirty="0"/>
          </a:p>
          <a:p>
            <a:r>
              <a:rPr lang="en-US" dirty="0"/>
              <a:t>&lt;read slide. The figure is an example CD pipeline from spinnaker’s documentation&gt;</a:t>
            </a:r>
          </a:p>
        </p:txBody>
      </p:sp>
    </p:spTree>
    <p:extLst>
      <p:ext uri="{BB962C8B-B14F-4D97-AF65-F5344CB8AC3E}">
        <p14:creationId xmlns:p14="http://schemas.microsoft.com/office/powerpoint/2010/main" val="20878337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 name="Shape 450"/>
          <p:cNvSpPr>
            <a:spLocks noGrp="1" noRot="1" noChangeAspect="1"/>
          </p:cNvSpPr>
          <p:nvPr>
            <p:ph type="sldImg"/>
          </p:nvPr>
        </p:nvSpPr>
        <p:spPr>
          <a:xfrm>
            <a:off x="381000" y="685800"/>
            <a:ext cx="6096000" cy="3429000"/>
          </a:xfrm>
          <a:prstGeom prst="rect">
            <a:avLst/>
          </a:prstGeom>
        </p:spPr>
        <p:txBody>
          <a:bodyPr/>
          <a:lstStyle/>
          <a:p>
            <a:endParaRPr/>
          </a:p>
        </p:txBody>
      </p:sp>
      <p:sp>
        <p:nvSpPr>
          <p:cNvPr id="451" name="Shape 451"/>
          <p:cNvSpPr>
            <a:spLocks noGrp="1"/>
          </p:cNvSpPr>
          <p:nvPr>
            <p:ph type="body" sz="quarter" idx="1"/>
          </p:nvPr>
        </p:nvSpPr>
        <p:spPr>
          <a:prstGeom prst="rect">
            <a:avLst/>
          </a:prstGeom>
        </p:spPr>
        <p:txBody>
          <a:bodyPr/>
          <a:lstStyle/>
          <a:p>
            <a:r>
              <a:t>            * Nagios is a recursive acronym: "Nagios Ain't Gonna Insist On Sainthood"[4] – "sainthood" makes reference to the original name NetSaint, which changed in response to a legal challenge by owners of a similar trademark.[ </a:t>
            </a:r>
            <a:r>
              <a:rPr u="sng">
                <a:solidFill>
                  <a:srgbClr val="0000FF"/>
                </a:solidFill>
                <a:uFill>
                  <a:solidFill>
                    <a:srgbClr val="0000FF"/>
                  </a:solidFill>
                </a:uFill>
                <a:hlinkClick r:id="" action="ppaction://noaction"/>
              </a:rPr>
              <a:t>https://archive.fosdem.org/2005/index/interviews/interviews_galstad.html</a:t>
            </a:r>
          </a:p>
          <a:p>
            <a:endParaRPr u="sng">
              <a:solidFill>
                <a:srgbClr val="0000FF"/>
              </a:solidFill>
              <a:uFill>
                <a:solidFill>
                  <a:srgbClr val="0000FF"/>
                </a:solidFill>
              </a:uFill>
              <a:hlinkClick r:id="" action="ppaction://noaction"/>
            </a:endParaRPr>
          </a:p>
          <a:p>
            <a:r>
              <a:t>Here is a screenshot of the Iciniga (good luck pronouncing it, try Aye-Singa)</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 name="Shape 460"/>
          <p:cNvSpPr>
            <a:spLocks noGrp="1" noRot="1" noChangeAspect="1"/>
          </p:cNvSpPr>
          <p:nvPr>
            <p:ph type="sldImg"/>
          </p:nvPr>
        </p:nvSpPr>
        <p:spPr>
          <a:xfrm>
            <a:off x="381000" y="685800"/>
            <a:ext cx="6096000" cy="3429000"/>
          </a:xfrm>
          <a:prstGeom prst="rect">
            <a:avLst/>
          </a:prstGeom>
        </p:spPr>
        <p:txBody>
          <a:bodyPr/>
          <a:lstStyle/>
          <a:p>
            <a:endParaRPr/>
          </a:p>
        </p:txBody>
      </p:sp>
      <p:sp>
        <p:nvSpPr>
          <p:cNvPr id="461" name="Shape 461"/>
          <p:cNvSpPr>
            <a:spLocks noGrp="1"/>
          </p:cNvSpPr>
          <p:nvPr>
            <p:ph type="body" sz="quarter" idx="1"/>
          </p:nvPr>
        </p:nvSpPr>
        <p:spPr>
          <a:prstGeom prst="rect">
            <a:avLst/>
          </a:prstGeom>
        </p:spPr>
        <p:txBody>
          <a:bodyPr/>
          <a:lstStyle/>
          <a:p>
            <a:r>
              <a:t>Dashboards that aggregate multiple KPIs into one place allow a human operator to gather insights by putting in one place all of the kinds of metrics that we just saw.</a:t>
            </a:r>
          </a:p>
          <a:p>
            <a:endParaRPr/>
          </a:p>
          <a:p>
            <a:r>
              <a:t>Once data like this is being tracked, it’s easier to gain high-level insights by plotting it and using an interactive interface to query it. This screenshot is taken from an open-source analytics and interactive visualization product called InfluxDB.</a:t>
            </a:r>
          </a:p>
          <a:p>
            <a:endParaRPr/>
          </a:p>
          <a:p>
            <a:r>
              <a:t>On the left, we can see some overall hardware metrics (memory and CPU usage). On the right, we can see a drill down that shows the actual memory and CPU usage for each of many different applications that are running concurrently. We can see that there is a single outlier application in both memory and CPU usage; in the top right screenshot we can see that this application is using 10.35GB RAM, running on host “G4PlusVM136” and running target “sqlite3”. This kind of information is useful for detecting potential performance regressions before they cause more significant problems.</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6/2/25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sp>
        <p:nvSpPr>
          <p:cNvPr id="7" name="Title 1">
            <a:extLst>
              <a:ext uri="{FF2B5EF4-FFF2-40B4-BE49-F238E27FC236}">
                <a16:creationId xmlns:a16="http://schemas.microsoft.com/office/drawing/2014/main" id="{AFB655C3-1523-8944-C748-712310DF647E}"/>
              </a:ext>
            </a:extLst>
          </p:cNvPr>
          <p:cNvSpPr>
            <a:spLocks noGrp="1"/>
          </p:cNvSpPr>
          <p:nvPr>
            <p:ph type="ctrTitle"/>
          </p:nvPr>
        </p:nvSpPr>
        <p:spPr>
          <a:xfrm>
            <a:off x="539260" y="665163"/>
            <a:ext cx="10814539" cy="2275997"/>
          </a:xfrm>
        </p:spPr>
        <p:txBody>
          <a:bodyPr anchor="b">
            <a:normAutofit/>
          </a:bodyPr>
          <a:lstStyle>
            <a:lvl1pPr algn="l">
              <a:defRPr sz="3200"/>
            </a:lvl1pPr>
          </a:lstStyle>
          <a:p>
            <a:r>
              <a:rPr lang="en-US" dirty="0"/>
              <a:t>Click to edit Master title style</a:t>
            </a:r>
          </a:p>
        </p:txBody>
      </p:sp>
      <p:sp>
        <p:nvSpPr>
          <p:cNvPr id="9" name="Subtitle 2">
            <a:extLst>
              <a:ext uri="{FF2B5EF4-FFF2-40B4-BE49-F238E27FC236}">
                <a16:creationId xmlns:a16="http://schemas.microsoft.com/office/drawing/2014/main" id="{8549AA31-F254-1C77-9D81-6E096BEE4E1E}"/>
              </a:ext>
            </a:extLst>
          </p:cNvPr>
          <p:cNvSpPr>
            <a:spLocks noGrp="1"/>
          </p:cNvSpPr>
          <p:nvPr>
            <p:ph type="subTitle" idx="1"/>
          </p:nvPr>
        </p:nvSpPr>
        <p:spPr>
          <a:xfrm>
            <a:off x="539260" y="3237827"/>
            <a:ext cx="10128740" cy="2210859"/>
          </a:xfrm>
        </p:spPr>
        <p:txBody>
          <a:bodyPr>
            <a:normAutofit/>
          </a:bodyPr>
          <a:lstStyle>
            <a:lvl1pPr marL="0" indent="0" algn="l">
              <a:buNone/>
              <a:defRPr sz="20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cxnSp>
        <p:nvCxnSpPr>
          <p:cNvPr id="10" name="Straight Connector 9">
            <a:extLst>
              <a:ext uri="{FF2B5EF4-FFF2-40B4-BE49-F238E27FC236}">
                <a16:creationId xmlns:a16="http://schemas.microsoft.com/office/drawing/2014/main" id="{F2349770-58C0-0659-C24A-7B0426FAF748}"/>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4A81EC16-F2D4-3F9B-C86D-3BCAB0633A6F}"/>
              </a:ext>
            </a:extLst>
          </p:cNvPr>
          <p:cNvSpPr/>
          <p:nvPr userDrawn="1"/>
        </p:nvSpPr>
        <p:spPr>
          <a:xfrm>
            <a:off x="539260" y="5630735"/>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701243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6/2/25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9421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6/2/25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sp>
        <p:nvSpPr>
          <p:cNvPr id="6" name="Title 1">
            <a:extLst>
              <a:ext uri="{FF2B5EF4-FFF2-40B4-BE49-F238E27FC236}">
                <a16:creationId xmlns:a16="http://schemas.microsoft.com/office/drawing/2014/main" id="{75A25075-8F0E-5D99-3424-EC26D4DBC802}"/>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cxnSp>
        <p:nvCxnSpPr>
          <p:cNvPr id="8" name="Straight Connector 7">
            <a:extLst>
              <a:ext uri="{FF2B5EF4-FFF2-40B4-BE49-F238E27FC236}">
                <a16:creationId xmlns:a16="http://schemas.microsoft.com/office/drawing/2014/main" id="{59CFFB23-4154-80C1-A1BD-D541121A9A79}"/>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583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6/2/25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75049576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6/2/25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8413594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pinnaker.io/"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spinnaker.io/docs/concepts/#application-deployment" TargetMode="External"/><Relationship Id="rId5" Type="http://schemas.openxmlformats.org/officeDocument/2006/relationships/image" Target="../media/image5.png"/><Relationship Id="rId4" Type="http://schemas.openxmlformats.org/officeDocument/2006/relationships/image" Target="../media/image4.tif"/></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hyperlink" Target="https://engineering.fb.com/2017/08/31/web/rapid-release-at-massive-scal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hyperlink" Target="https://www.youtube.com/watch?v=qyzymLlj9ag"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hyperlink" Target="https://www.datadoghq.com/blog/gke-dashboards-integration-improvements/"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hyperlink" Target="https://www.henricodolfing.com/2019/06/project-failure-case-study-knight-capital.html" TargetMode="Externa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7B1529-F868-0058-1BA6-2ED3554C61B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6FE3171-2640-83FB-40FB-BF12FCF5B18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Title 4">
            <a:extLst>
              <a:ext uri="{FF2B5EF4-FFF2-40B4-BE49-F238E27FC236}">
                <a16:creationId xmlns:a16="http://schemas.microsoft.com/office/drawing/2014/main" id="{EE6805FA-2820-61B0-ABA9-BB6C20CC5411}"/>
              </a:ext>
            </a:extLst>
          </p:cNvPr>
          <p:cNvSpPr>
            <a:spLocks noGrp="1"/>
          </p:cNvSpPr>
          <p:nvPr>
            <p:ph type="ctrTitle"/>
          </p:nvPr>
        </p:nvSpPr>
        <p:spPr/>
        <p:txBody>
          <a:bodyPr/>
          <a:lstStyle/>
          <a:p>
            <a:r>
              <a:rPr lang="en-US" altLang="en-US" dirty="0">
                <a:sym typeface="Helvetica Neue" charset="0"/>
              </a:rPr>
              <a:t>CS 4530: Fundamentals of Software Engineering</a:t>
            </a:r>
            <a:br>
              <a:rPr lang="en-US" altLang="en-US" dirty="0">
                <a:sym typeface="Helvetica Neue" charset="0"/>
              </a:rPr>
            </a:br>
            <a:r>
              <a:rPr lang="en-US" altLang="en-US" dirty="0">
                <a:sym typeface="Helvetica Neue" charset="0"/>
              </a:rPr>
              <a:t>Lesson 5.4</a:t>
            </a:r>
            <a:br>
              <a:rPr lang="en-US" altLang="en-US" dirty="0">
                <a:sym typeface="Helvetica Neue" charset="0"/>
              </a:rPr>
            </a:br>
            <a:r>
              <a:rPr lang="en-US" altLang="en-US" dirty="0">
                <a:sym typeface="Helvetica Neue" charset="0"/>
              </a:rPr>
              <a:t>Continuous Delivery</a:t>
            </a:r>
            <a:endParaRPr lang="en-US" dirty="0"/>
          </a:p>
        </p:txBody>
      </p:sp>
      <p:sp>
        <p:nvSpPr>
          <p:cNvPr id="6" name="Subtitle 5">
            <a:extLst>
              <a:ext uri="{FF2B5EF4-FFF2-40B4-BE49-F238E27FC236}">
                <a16:creationId xmlns:a16="http://schemas.microsoft.com/office/drawing/2014/main" id="{2878E9B8-F6A6-F2F9-BA91-CD68C939880B}"/>
              </a:ext>
            </a:extLst>
          </p:cNvPr>
          <p:cNvSpPr>
            <a:spLocks noGrp="1"/>
          </p:cNvSpPr>
          <p:nvPr>
            <p:ph type="subTitle" idx="1"/>
          </p:nvPr>
        </p:nvSpPr>
        <p:spPr/>
        <p:txBody>
          <a:bodyPr/>
          <a:lstStyle/>
          <a:p>
            <a:r>
              <a:rPr lang="en-US" dirty="0"/>
              <a:t>Rob Simmons</a:t>
            </a:r>
          </a:p>
          <a:p>
            <a:r>
              <a:rPr lang="en-US" dirty="0"/>
              <a:t>Khoury College of Computer Sciences</a:t>
            </a:r>
          </a:p>
          <a:p>
            <a:endParaRPr lang="en-US" dirty="0"/>
          </a:p>
          <a:p>
            <a:endParaRPr lang="en-US" dirty="0"/>
          </a:p>
        </p:txBody>
      </p:sp>
    </p:spTree>
    <p:extLst>
      <p:ext uri="{BB962C8B-B14F-4D97-AF65-F5344CB8AC3E}">
        <p14:creationId xmlns:p14="http://schemas.microsoft.com/office/powerpoint/2010/main" val="2518003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Continuous Delivery Tools"/>
          <p:cNvSpPr txBox="1">
            <a:spLocks noGrp="1"/>
          </p:cNvSpPr>
          <p:nvPr>
            <p:ph type="title"/>
          </p:nvPr>
        </p:nvSpPr>
        <p:spPr>
          <a:prstGeom prst="rect">
            <a:avLst/>
          </a:prstGeom>
        </p:spPr>
        <p:txBody>
          <a:bodyPr/>
          <a:lstStyle/>
          <a:p>
            <a:r>
              <a:rPr dirty="0"/>
              <a:t>Continuous Delivery Tools</a:t>
            </a:r>
          </a:p>
        </p:txBody>
      </p:sp>
      <p:sp>
        <p:nvSpPr>
          <p:cNvPr id="434" name="Body Level One…"/>
          <p:cNvSpPr txBox="1">
            <a:spLocks noGrp="1"/>
          </p:cNvSpPr>
          <p:nvPr>
            <p:ph idx="1"/>
          </p:nvPr>
        </p:nvSpPr>
        <p:spPr>
          <a:xfrm>
            <a:off x="838200" y="1500160"/>
            <a:ext cx="10227623" cy="253844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p>
            <a:r>
              <a:rPr lang="en-US"/>
              <a:t>Simplest tools deploy from a branch to a service (e.g. </a:t>
            </a:r>
            <a:r>
              <a:rPr lang="en-US" err="1"/>
              <a:t>Render.com</a:t>
            </a:r>
            <a:r>
              <a:rPr lang="en-US"/>
              <a:t>, Heroku)</a:t>
            </a:r>
          </a:p>
          <a:p>
            <a:r>
              <a:rPr lang="en-US"/>
              <a:t>More complex tools:</a:t>
            </a:r>
          </a:p>
          <a:p>
            <a:pPr lvl="1"/>
            <a:r>
              <a:t>Auto-deploys from version control to a staging environment + promotes through release pipeline</a:t>
            </a:r>
          </a:p>
          <a:p>
            <a:pPr lvl="1"/>
            <a:r>
              <a:t>Monitors key performance indicators to automatically take corrective actions</a:t>
            </a:r>
          </a:p>
          <a:p>
            <a:pPr lvl="1"/>
            <a:r>
              <a:t>Example: “</a:t>
            </a:r>
            <a:r>
              <a:rPr u="sng">
                <a:solidFill>
                  <a:srgbClr val="0000FF"/>
                </a:solidFill>
                <a:uFill>
                  <a:solidFill>
                    <a:srgbClr val="0000FF"/>
                  </a:solidFill>
                </a:uFill>
                <a:hlinkClick r:id="rId3"/>
              </a:rPr>
              <a:t>Spinnaker</a:t>
            </a:r>
            <a:r>
              <a:t>” (</a:t>
            </a:r>
            <a:r>
              <a:rPr lang="en-US"/>
              <a:t>Open-Sourced by </a:t>
            </a:r>
            <a:r>
              <a:t>Netflix, c 2015)</a:t>
            </a:r>
          </a:p>
        </p:txBody>
      </p:sp>
      <p:grpSp>
        <p:nvGrpSpPr>
          <p:cNvPr id="437" name="Image"/>
          <p:cNvGrpSpPr/>
          <p:nvPr/>
        </p:nvGrpSpPr>
        <p:grpSpPr>
          <a:xfrm>
            <a:off x="1386840" y="4305501"/>
            <a:ext cx="9780583" cy="2218848"/>
            <a:chOff x="0" y="0"/>
            <a:chExt cx="20940329" cy="4750575"/>
          </a:xfrm>
        </p:grpSpPr>
        <p:pic>
          <p:nvPicPr>
            <p:cNvPr id="436" name="Image" descr="Image"/>
            <p:cNvPicPr>
              <a:picLocks noChangeAspect="1"/>
            </p:cNvPicPr>
            <p:nvPr/>
          </p:nvPicPr>
          <p:blipFill>
            <a:blip r:embed="rId4"/>
            <a:stretch>
              <a:fillRect/>
            </a:stretch>
          </p:blipFill>
          <p:spPr>
            <a:xfrm>
              <a:off x="203200" y="203200"/>
              <a:ext cx="20533930" cy="4306076"/>
            </a:xfrm>
            <a:prstGeom prst="rect">
              <a:avLst/>
            </a:prstGeom>
            <a:ln>
              <a:noFill/>
            </a:ln>
            <a:effectLst/>
          </p:spPr>
        </p:pic>
        <p:pic>
          <p:nvPicPr>
            <p:cNvPr id="435" name="Image" descr="Image"/>
            <p:cNvPicPr>
              <a:picLocks/>
            </p:cNvPicPr>
            <p:nvPr/>
          </p:nvPicPr>
          <p:blipFill>
            <a:blip r:embed="rId5"/>
            <a:stretch>
              <a:fillRect/>
            </a:stretch>
          </p:blipFill>
          <p:spPr>
            <a:xfrm>
              <a:off x="0" y="0"/>
              <a:ext cx="20940330" cy="4750576"/>
            </a:xfrm>
            <a:prstGeom prst="rect">
              <a:avLst/>
            </a:prstGeom>
            <a:effectLst/>
          </p:spPr>
        </p:pic>
      </p:grpSp>
      <p:sp>
        <p:nvSpPr>
          <p:cNvPr id="438" name="Example CD pipeline from Spinnaker’s documentation: https://spinnaker.io/docs/concepts/#application-deployment"/>
          <p:cNvSpPr txBox="1"/>
          <p:nvPr/>
        </p:nvSpPr>
        <p:spPr>
          <a:xfrm>
            <a:off x="697258" y="6578201"/>
            <a:ext cx="5560818"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rPr sz="900"/>
              <a:t>Example CD pipeline from Spinnaker’s documentation: </a:t>
            </a:r>
            <a:r>
              <a:rPr sz="900" u="sng">
                <a:solidFill>
                  <a:srgbClr val="0000FF"/>
                </a:solidFill>
                <a:uFill>
                  <a:solidFill>
                    <a:srgbClr val="0000FF"/>
                  </a:solidFill>
                </a:uFill>
                <a:hlinkClick r:id="rId6"/>
              </a:rPr>
              <a:t>https://spinnaker.io/docs/concepts/#application-deployment</a:t>
            </a:r>
            <a:r>
              <a:rPr sz="900"/>
              <a: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Tools for Monitoring Deployments"/>
          <p:cNvSpPr txBox="1">
            <a:spLocks noGrp="1"/>
          </p:cNvSpPr>
          <p:nvPr>
            <p:ph type="title"/>
          </p:nvPr>
        </p:nvSpPr>
        <p:spPr>
          <a:prstGeom prst="rect">
            <a:avLst/>
          </a:prstGeom>
        </p:spPr>
        <p:txBody>
          <a:bodyPr/>
          <a:lstStyle/>
          <a:p>
            <a:r>
              <a:rPr dirty="0"/>
              <a:t>Tools for Monitoring Deployments</a:t>
            </a:r>
          </a:p>
        </p:txBody>
      </p:sp>
      <p:sp>
        <p:nvSpPr>
          <p:cNvPr id="448" name="Body Level One…"/>
          <p:cNvSpPr txBox="1">
            <a:spLocks noGrp="1"/>
          </p:cNvSpPr>
          <p:nvPr>
            <p:ph idx="1"/>
          </p:nvPr>
        </p:nvSpPr>
        <p:spPr>
          <a:xfrm>
            <a:off x="838200" y="1500160"/>
            <a:ext cx="11003280"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240632" indent="-240632">
              <a:buSzPct val="100000"/>
            </a:pPr>
            <a:r>
              <a:t>Nagios (c 2002): Agent-based architecture (install agent on each monitored host), extensible plugins for executing “checks” on hosts</a:t>
            </a:r>
          </a:p>
          <a:p>
            <a:pPr marL="240632" indent="-240632">
              <a:buSzPct val="100000"/>
            </a:pPr>
            <a:r>
              <a:rPr lang="en-US"/>
              <a:t>Track system-level metrics, app-level metrics, user-level KPIs</a:t>
            </a:r>
            <a:endParaRPr/>
          </a:p>
        </p:txBody>
      </p:sp>
      <p:pic>
        <p:nvPicPr>
          <p:cNvPr id="449" name="Picture 5" descr="Picture 5"/>
          <p:cNvPicPr>
            <a:picLocks noChangeAspect="1"/>
          </p:cNvPicPr>
          <p:nvPr/>
        </p:nvPicPr>
        <p:blipFill>
          <a:blip r:embed="rId3"/>
          <a:stretch>
            <a:fillRect/>
          </a:stretch>
        </p:blipFill>
        <p:spPr>
          <a:xfrm>
            <a:off x="1664959" y="3119401"/>
            <a:ext cx="8286723" cy="4696654"/>
          </a:xfrm>
          <a:prstGeom prst="rect">
            <a:avLst/>
          </a:prstGeom>
          <a:ln w="12700">
            <a:miter lim="400000"/>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3" name="Title 1"/>
          <p:cNvSpPr txBox="1">
            <a:spLocks noGrp="1"/>
          </p:cNvSpPr>
          <p:nvPr>
            <p:ph type="title"/>
          </p:nvPr>
        </p:nvSpPr>
        <p:spPr>
          <a:prstGeom prst="rect">
            <a:avLst/>
          </a:prstGeom>
        </p:spPr>
        <p:txBody>
          <a:bodyPr>
            <a:normAutofit/>
          </a:bodyPr>
          <a:lstStyle>
            <a:lvl1pPr>
              <a:defRPr sz="7600" spc="-200"/>
            </a:lvl1pPr>
          </a:lstStyle>
          <a:p>
            <a:r>
              <a:rPr sz="3600" dirty="0"/>
              <a:t>Monitoring can help identify operational issues</a:t>
            </a:r>
          </a:p>
        </p:txBody>
      </p:sp>
      <p:pic>
        <p:nvPicPr>
          <p:cNvPr id="456" name="Image" descr="Image"/>
          <p:cNvPicPr>
            <a:picLocks noChangeAspect="1"/>
          </p:cNvPicPr>
          <p:nvPr/>
        </p:nvPicPr>
        <p:blipFill>
          <a:blip r:embed="rId3"/>
          <a:stretch>
            <a:fillRect/>
          </a:stretch>
        </p:blipFill>
        <p:spPr>
          <a:xfrm>
            <a:off x="321618" y="1767972"/>
            <a:ext cx="5988861" cy="4830894"/>
          </a:xfrm>
          <a:prstGeom prst="rect">
            <a:avLst/>
          </a:prstGeom>
          <a:ln w="12700">
            <a:miter lim="400000"/>
          </a:ln>
        </p:spPr>
      </p:pic>
      <p:pic>
        <p:nvPicPr>
          <p:cNvPr id="457" name="Image" descr="Image"/>
          <p:cNvPicPr>
            <a:picLocks noChangeAspect="1"/>
          </p:cNvPicPr>
          <p:nvPr/>
        </p:nvPicPr>
        <p:blipFill>
          <a:blip r:embed="rId4"/>
          <a:stretch>
            <a:fillRect/>
          </a:stretch>
        </p:blipFill>
        <p:spPr>
          <a:xfrm>
            <a:off x="6774568" y="1573019"/>
            <a:ext cx="5095814" cy="4830894"/>
          </a:xfrm>
          <a:prstGeom prst="rect">
            <a:avLst/>
          </a:prstGeom>
          <a:ln w="12700">
            <a:miter lim="400000"/>
          </a:ln>
        </p:spPr>
      </p:pic>
      <p:sp>
        <p:nvSpPr>
          <p:cNvPr id="458" name="Grafana (AGPL, c 2014)"/>
          <p:cNvSpPr txBox="1"/>
          <p:nvPr/>
        </p:nvSpPr>
        <p:spPr>
          <a:xfrm>
            <a:off x="2465794" y="6630581"/>
            <a:ext cx="1125308"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rPr sz="900"/>
              <a:t>Grafana (AGPL, c 2014)</a:t>
            </a:r>
          </a:p>
        </p:txBody>
      </p:sp>
      <p:sp>
        <p:nvSpPr>
          <p:cNvPr id="459" name="InfluxDB (MIT license, c 2013)"/>
          <p:cNvSpPr txBox="1"/>
          <p:nvPr/>
        </p:nvSpPr>
        <p:spPr>
          <a:xfrm>
            <a:off x="8162681" y="6630581"/>
            <a:ext cx="1436291"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rPr sz="900"/>
              <a:t>InfluxDB (MIT license, c 2013)</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F266FE3-6065-19D2-4843-8FCFDE69CFBF}"/>
              </a:ext>
            </a:extLst>
          </p:cNvPr>
          <p:cNvSpPr>
            <a:spLocks noGrp="1"/>
          </p:cNvSpPr>
          <p:nvPr>
            <p:ph type="title"/>
          </p:nvPr>
        </p:nvSpPr>
        <p:spPr/>
        <p:txBody>
          <a:bodyPr/>
          <a:lstStyle/>
          <a:p>
            <a:r>
              <a:rPr lang="en-US" dirty="0"/>
              <a:t>How should we allocate our testing resources?</a:t>
            </a:r>
          </a:p>
        </p:txBody>
      </p:sp>
      <p:sp>
        <p:nvSpPr>
          <p:cNvPr id="5" name="Content Placeholder 4">
            <a:extLst>
              <a:ext uri="{FF2B5EF4-FFF2-40B4-BE49-F238E27FC236}">
                <a16:creationId xmlns:a16="http://schemas.microsoft.com/office/drawing/2014/main" id="{5CE61E0E-ABE3-3E0E-1627-474A1BB88297}"/>
              </a:ext>
            </a:extLst>
          </p:cNvPr>
          <p:cNvSpPr>
            <a:spLocks noGrp="1"/>
          </p:cNvSpPr>
          <p:nvPr>
            <p:ph idx="1"/>
          </p:nvPr>
        </p:nvSpPr>
        <p:spPr/>
        <p:txBody>
          <a:bodyPr/>
          <a:lstStyle/>
          <a:p>
            <a:r>
              <a:rPr lang="en-US" dirty="0"/>
              <a:t>How much unit testing should be required?</a:t>
            </a:r>
          </a:p>
          <a:p>
            <a:r>
              <a:rPr lang="en-US" dirty="0"/>
              <a:t>When should we do code reviews?</a:t>
            </a:r>
          </a:p>
          <a:p>
            <a:r>
              <a:rPr lang="en-US" dirty="0"/>
              <a:t>How often should we do integration tests?</a:t>
            </a:r>
          </a:p>
          <a:p>
            <a:r>
              <a:rPr lang="en-US" dirty="0"/>
              <a:t>Different organizations may make different choices</a:t>
            </a:r>
          </a:p>
        </p:txBody>
      </p:sp>
    </p:spTree>
    <p:extLst>
      <p:ext uri="{BB962C8B-B14F-4D97-AF65-F5344CB8AC3E}">
        <p14:creationId xmlns:p14="http://schemas.microsoft.com/office/powerpoint/2010/main" val="36219786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5DB7148-4129-AB23-EA44-B395038BFB5E}"/>
              </a:ext>
            </a:extLst>
          </p:cNvPr>
          <p:cNvSpPr>
            <a:spLocks noGrp="1"/>
          </p:cNvSpPr>
          <p:nvPr>
            <p:ph type="title"/>
          </p:nvPr>
        </p:nvSpPr>
        <p:spPr/>
        <p:txBody>
          <a:bodyPr/>
          <a:lstStyle/>
          <a:p>
            <a:r>
              <a:rPr lang="en-US" dirty="0"/>
              <a:t>Two extremes(?)</a:t>
            </a:r>
            <a:br>
              <a:rPr lang="en-US" dirty="0"/>
            </a:br>
            <a:r>
              <a:rPr lang="en-US" dirty="0"/>
              <a:t>Continuous Delivery vs. TDD</a:t>
            </a:r>
          </a:p>
        </p:txBody>
      </p:sp>
      <p:sp>
        <p:nvSpPr>
          <p:cNvPr id="5" name="Content Placeholder 4">
            <a:extLst>
              <a:ext uri="{FF2B5EF4-FFF2-40B4-BE49-F238E27FC236}">
                <a16:creationId xmlns:a16="http://schemas.microsoft.com/office/drawing/2014/main" id="{C01E04A6-0B2C-4662-F3E8-11ABF8229AC4}"/>
              </a:ext>
            </a:extLst>
          </p:cNvPr>
          <p:cNvSpPr>
            <a:spLocks noGrp="1"/>
          </p:cNvSpPr>
          <p:nvPr>
            <p:ph idx="1"/>
          </p:nvPr>
        </p:nvSpPr>
        <p:spPr/>
        <p:txBody>
          <a:bodyPr>
            <a:normAutofit/>
          </a:bodyPr>
          <a:lstStyle/>
          <a:p>
            <a:r>
              <a:rPr lang="en-US" dirty="0"/>
              <a:t>Test driven development</a:t>
            </a:r>
          </a:p>
          <a:p>
            <a:pPr lvl="1"/>
            <a:r>
              <a:rPr lang="en-US" dirty="0"/>
              <a:t>Write and maintain tests per-feature (manual! hard!)</a:t>
            </a:r>
          </a:p>
          <a:p>
            <a:pPr lvl="1"/>
            <a:r>
              <a:rPr lang="en-US" dirty="0"/>
              <a:t>Unit tests help locate bugs (at unit level)</a:t>
            </a:r>
          </a:p>
          <a:p>
            <a:pPr lvl="1"/>
            <a:r>
              <a:rPr lang="en-US" dirty="0"/>
              <a:t>Integration/system tests also needed to locate interaction-related faults</a:t>
            </a:r>
          </a:p>
          <a:p>
            <a:r>
              <a:rPr lang="en-US" dirty="0"/>
              <a:t>Continuous delivery</a:t>
            </a:r>
          </a:p>
          <a:p>
            <a:pPr lvl="1"/>
            <a:r>
              <a:rPr lang="en-US" dirty="0"/>
              <a:t>Write and maintain high-level observability metrics</a:t>
            </a:r>
          </a:p>
          <a:p>
            <a:pPr lvl="1"/>
            <a:r>
              <a:rPr lang="en-US" dirty="0"/>
              <a:t>Deploy features one-at-a-time, look for canaries in metrics</a:t>
            </a:r>
          </a:p>
          <a:p>
            <a:pPr lvl="1"/>
            <a:r>
              <a:rPr lang="en-US" dirty="0"/>
              <a:t>Write fewer integration/system tests</a:t>
            </a:r>
          </a:p>
        </p:txBody>
      </p:sp>
    </p:spTree>
    <p:extLst>
      <p:ext uri="{BB962C8B-B14F-4D97-AF65-F5344CB8AC3E}">
        <p14:creationId xmlns:p14="http://schemas.microsoft.com/office/powerpoint/2010/main" val="4074961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2E3E0F-1EDF-65F1-5725-02DBF9BB80D1}"/>
            </a:ext>
          </a:extLst>
        </p:cNvPr>
        <p:cNvGrpSpPr/>
        <p:nvPr/>
      </p:nvGrpSpPr>
      <p:grpSpPr>
        <a:xfrm>
          <a:off x="0" y="0"/>
          <a:ext cx="0" cy="0"/>
          <a:chOff x="0" y="0"/>
          <a:chExt cx="0" cy="0"/>
        </a:xfrm>
      </p:grpSpPr>
      <p:sp>
        <p:nvSpPr>
          <p:cNvPr id="170" name="Continuous Integration in Practice">
            <a:extLst>
              <a:ext uri="{FF2B5EF4-FFF2-40B4-BE49-F238E27FC236}">
                <a16:creationId xmlns:a16="http://schemas.microsoft.com/office/drawing/2014/main" id="{8E6673E1-9738-2C30-1FD8-F877EAA7650F}"/>
              </a:ext>
            </a:extLst>
          </p:cNvPr>
          <p:cNvSpPr txBox="1">
            <a:spLocks noGrp="1"/>
          </p:cNvSpPr>
          <p:nvPr>
            <p:ph type="title"/>
          </p:nvPr>
        </p:nvSpPr>
        <p:spPr>
          <a:xfrm>
            <a:off x="838200" y="0"/>
            <a:ext cx="10515600" cy="1325563"/>
          </a:xfrm>
          <a:prstGeom prst="rect">
            <a:avLst/>
          </a:prstGeom>
        </p:spPr>
        <p:txBody>
          <a:bodyPr/>
          <a:lstStyle/>
          <a:p>
            <a:r>
              <a:rPr lang="en-US" dirty="0"/>
              <a:t>CI at scale: Google Test Automation Platform (TAP (2020))</a:t>
            </a:r>
          </a:p>
        </p:txBody>
      </p:sp>
      <p:sp>
        <p:nvSpPr>
          <p:cNvPr id="171" name="Large scale example: Google TAP">
            <a:extLst>
              <a:ext uri="{FF2B5EF4-FFF2-40B4-BE49-F238E27FC236}">
                <a16:creationId xmlns:a16="http://schemas.microsoft.com/office/drawing/2014/main" id="{52A27D30-61BC-C57E-E0D5-2E6ECB3C2B67}"/>
              </a:ext>
            </a:extLst>
          </p:cNvPr>
          <p:cNvSpPr txBox="1">
            <a:spLocks noGrp="1"/>
          </p:cNvSpPr>
          <p:nvPr>
            <p:ph idx="1"/>
          </p:nvPr>
        </p:nvSpPr>
        <p:spPr>
          <a:xfrm>
            <a:off x="838200" y="1481905"/>
            <a:ext cx="7887346" cy="4351338"/>
          </a:xfrm>
          <a:prstGeom prst="rect">
            <a:avLst/>
          </a:prstGeom>
        </p:spPr>
        <p:txBody>
          <a:bodyPr>
            <a:normAutofit fontScale="92500"/>
          </a:bodyPr>
          <a:lstStyle/>
          <a:p>
            <a:r>
              <a:rPr lang="en-US" sz="2600" dirty="0"/>
              <a:t>Massive continuous build of entire Google codebase</a:t>
            </a:r>
          </a:p>
          <a:p>
            <a:pPr lvl="1"/>
            <a:r>
              <a:rPr lang="en-US" sz="2200" dirty="0"/>
              <a:t>in a dedicated data center</a:t>
            </a:r>
          </a:p>
          <a:p>
            <a:pPr lvl="1"/>
            <a:r>
              <a:rPr lang="en-US" sz="2400" dirty="0"/>
              <a:t>50,000 unique changes per-day, 4 billion test cases per-day</a:t>
            </a:r>
          </a:p>
          <a:p>
            <a:r>
              <a:rPr lang="en-US" dirty="0"/>
              <a:t>Engineers submit unit tests along with their changes</a:t>
            </a:r>
          </a:p>
          <a:p>
            <a:pPr lvl="1"/>
            <a:r>
              <a:rPr lang="en-US" dirty="0"/>
              <a:t>Block merge if they fail</a:t>
            </a:r>
          </a:p>
          <a:p>
            <a:r>
              <a:rPr lang="en-US" dirty="0"/>
              <a:t>If they pass, change is put in the codebase.</a:t>
            </a:r>
          </a:p>
          <a:p>
            <a:pPr lvl="1"/>
            <a:r>
              <a:rPr lang="en-US" dirty="0"/>
              <a:t>visible to entire company!</a:t>
            </a:r>
          </a:p>
          <a:p>
            <a:pPr lvl="1"/>
            <a:r>
              <a:rPr lang="en-US" dirty="0"/>
              <a:t>average wait time to this point: 11 minutes</a:t>
            </a:r>
          </a:p>
          <a:p>
            <a:r>
              <a:rPr lang="en-US" dirty="0"/>
              <a:t>Then (asynchronously) </a:t>
            </a:r>
            <a:r>
              <a:rPr sz="2600" dirty="0"/>
              <a:t>run all affected</a:t>
            </a:r>
            <a:r>
              <a:rPr lang="en-US" sz="2600" dirty="0"/>
              <a:t> integration</a:t>
            </a:r>
            <a:r>
              <a:rPr sz="2600" dirty="0"/>
              <a:t> tests</a:t>
            </a:r>
            <a:endParaRPr lang="en-US" sz="2600" dirty="0"/>
          </a:p>
          <a:p>
            <a:pPr lvl="1"/>
            <a:r>
              <a:rPr lang="en-US" sz="2200" dirty="0"/>
              <a:t>If any fail, change is sent back to a human on the submitter's team (the </a:t>
            </a:r>
            <a:r>
              <a:rPr sz="2200" dirty="0"/>
              <a:t>“build cop”</a:t>
            </a:r>
            <a:r>
              <a:rPr lang="en-US" sz="2200" dirty="0"/>
              <a:t>) who must act</a:t>
            </a:r>
            <a:r>
              <a:rPr sz="2200" dirty="0"/>
              <a:t> immediately to roll-back or fix</a:t>
            </a:r>
            <a:r>
              <a:rPr lang="en-US" sz="2600" dirty="0"/>
              <a:t>.</a:t>
            </a:r>
            <a:endParaRPr sz="2200" dirty="0"/>
          </a:p>
        </p:txBody>
      </p:sp>
      <p:sp>
        <p:nvSpPr>
          <p:cNvPr id="172" name="“Software Engineering at Google: Lessons Learned from Programming Over Time,” Wright, Winters and Manshreck, 2020 (O’Reilly)">
            <a:extLst>
              <a:ext uri="{FF2B5EF4-FFF2-40B4-BE49-F238E27FC236}">
                <a16:creationId xmlns:a16="http://schemas.microsoft.com/office/drawing/2014/main" id="{BFA74E2A-D80F-BCB1-51F8-5F6C8BF68172}"/>
              </a:ext>
            </a:extLst>
          </p:cNvPr>
          <p:cNvSpPr txBox="1"/>
          <p:nvPr/>
        </p:nvSpPr>
        <p:spPr>
          <a:xfrm>
            <a:off x="5568497" y="5989585"/>
            <a:ext cx="5572746" cy="777136"/>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19050" tIns="19050" rIns="19050" bIns="19050" anchor="ctr">
            <a:spAutoFit/>
          </a:bodyPr>
          <a:lstStyle>
            <a:lvl1pPr algn="ctr" defTabSz="2438337">
              <a:defRPr sz="2200">
                <a:solidFill>
                  <a:srgbClr val="5E5E5E"/>
                </a:solidFill>
                <a:latin typeface="Helvetica Neue"/>
                <a:ea typeface="Helvetica Neue"/>
                <a:cs typeface="Helvetica Neue"/>
                <a:sym typeface="Helvetica Neue"/>
              </a:defRPr>
            </a:lvl1pPr>
          </a:lstStyle>
          <a:p>
            <a:pPr algn="l"/>
            <a:r>
              <a:rPr sz="1600">
                <a:latin typeface="+mn-lt"/>
              </a:rPr>
              <a:t>“Software Engineering at Google: Lessons Learned from Programming Over Time,” Wright, Winters and </a:t>
            </a:r>
            <a:r>
              <a:rPr sz="1600" err="1">
                <a:latin typeface="+mn-lt"/>
              </a:rPr>
              <a:t>Manshreck</a:t>
            </a:r>
            <a:r>
              <a:rPr sz="1600">
                <a:latin typeface="+mn-lt"/>
              </a:rPr>
              <a:t>, 2020 (O’Reilly)</a:t>
            </a:r>
            <a:r>
              <a:rPr lang="en-US" sz="1600">
                <a:latin typeface="+mn-lt"/>
              </a:rPr>
              <a:t>, pp. 494-497</a:t>
            </a:r>
            <a:endParaRPr sz="1600">
              <a:latin typeface="+mn-lt"/>
            </a:endParaRPr>
          </a:p>
        </p:txBody>
      </p:sp>
    </p:spTree>
    <p:extLst>
      <p:ext uri="{BB962C8B-B14F-4D97-AF65-F5344CB8AC3E}">
        <p14:creationId xmlns:p14="http://schemas.microsoft.com/office/powerpoint/2010/main" val="25120623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F9440-F2FC-9787-B772-956A856965D2}"/>
              </a:ext>
            </a:extLst>
          </p:cNvPr>
          <p:cNvSpPr>
            <a:spLocks noGrp="1"/>
          </p:cNvSpPr>
          <p:nvPr>
            <p:ph type="title"/>
          </p:nvPr>
        </p:nvSpPr>
        <p:spPr/>
        <p:txBody>
          <a:bodyPr/>
          <a:lstStyle/>
          <a:p>
            <a:r>
              <a:rPr lang="en-US" dirty="0"/>
              <a:t>Facebook: "Move fast and break things"</a:t>
            </a:r>
          </a:p>
        </p:txBody>
      </p:sp>
      <p:sp>
        <p:nvSpPr>
          <p:cNvPr id="3" name="Content Placeholder 2">
            <a:extLst>
              <a:ext uri="{FF2B5EF4-FFF2-40B4-BE49-F238E27FC236}">
                <a16:creationId xmlns:a16="http://schemas.microsoft.com/office/drawing/2014/main" id="{EB956E80-9DDB-74BB-2D9A-ECC5BC6AD55A}"/>
              </a:ext>
            </a:extLst>
          </p:cNvPr>
          <p:cNvSpPr>
            <a:spLocks noGrp="1"/>
          </p:cNvSpPr>
          <p:nvPr>
            <p:ph idx="1"/>
          </p:nvPr>
        </p:nvSpPr>
        <p:spPr/>
        <p:txBody>
          <a:bodyPr/>
          <a:lstStyle/>
          <a:p>
            <a:r>
              <a:rPr lang="en-US" dirty="0"/>
              <a:t>de-prioritize unit tests</a:t>
            </a:r>
          </a:p>
          <a:p>
            <a:r>
              <a:rPr lang="en-US" dirty="0"/>
              <a:t>Emphasis on getting features to users quickly</a:t>
            </a:r>
          </a:p>
          <a:p>
            <a:r>
              <a:rPr lang="en-US" dirty="0"/>
              <a:t>Strategy: push many small changes to fractions of the user base.  ("split deployments")</a:t>
            </a:r>
          </a:p>
        </p:txBody>
      </p:sp>
      <p:sp>
        <p:nvSpPr>
          <p:cNvPr id="4" name="Slide Number Placeholder 3">
            <a:extLst>
              <a:ext uri="{FF2B5EF4-FFF2-40B4-BE49-F238E27FC236}">
                <a16:creationId xmlns:a16="http://schemas.microsoft.com/office/drawing/2014/main" id="{6AF15848-49F3-BD7D-5ABB-16DCF2C9C2DB}"/>
              </a:ext>
            </a:extLst>
          </p:cNvPr>
          <p:cNvSpPr>
            <a:spLocks noGrp="1"/>
          </p:cNvSpPr>
          <p:nvPr>
            <p:ph type="sldNum" sz="quarter" idx="12"/>
          </p:nvPr>
        </p:nvSpPr>
        <p:spPr/>
        <p:txBody>
          <a:bodyPr/>
          <a:lstStyle/>
          <a:p>
            <a:fld id="{20F37917-FD3A-4669-9018-DA04BCDD3D75}" type="slidenum">
              <a:rPr lang="en-US" smtClean="0"/>
              <a:t>16</a:t>
            </a:fld>
            <a:endParaRPr lang="en-US"/>
          </a:p>
        </p:txBody>
      </p:sp>
    </p:spTree>
    <p:extLst>
      <p:ext uri="{BB962C8B-B14F-4D97-AF65-F5344CB8AC3E}">
        <p14:creationId xmlns:p14="http://schemas.microsoft.com/office/powerpoint/2010/main" val="38630119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Deployment Example: Facebook.com"/>
          <p:cNvSpPr txBox="1">
            <a:spLocks noGrp="1"/>
          </p:cNvSpPr>
          <p:nvPr>
            <p:ph type="title"/>
          </p:nvPr>
        </p:nvSpPr>
        <p:spPr>
          <a:prstGeom prst="rect">
            <a:avLst/>
          </a:prstGeom>
        </p:spPr>
        <p:txBody>
          <a:bodyPr/>
          <a:lstStyle/>
          <a:p>
            <a:r>
              <a:t>Deployment Example: Facebook.com</a:t>
            </a:r>
          </a:p>
        </p:txBody>
      </p:sp>
      <p:sp>
        <p:nvSpPr>
          <p:cNvPr id="360" name="Pre-2016"/>
          <p:cNvSpPr txBox="1">
            <a:spLocks noGrp="1"/>
          </p:cNvSpPr>
          <p:nvPr>
            <p:ph type="body" idx="1"/>
          </p:nvPr>
        </p:nvSpPr>
        <p:spPr>
          <a:prstGeom prst="rect">
            <a:avLst/>
          </a:prstGeom>
        </p:spPr>
        <p:txBody>
          <a:bodyPr/>
          <a:lstStyle/>
          <a:p>
            <a:r>
              <a:t>Pre-2016</a:t>
            </a:r>
          </a:p>
        </p:txBody>
      </p:sp>
      <p:sp>
        <p:nvSpPr>
          <p:cNvPr id="361" name="Rounded Rectangle"/>
          <p:cNvSpPr/>
          <p:nvPr/>
        </p:nvSpPr>
        <p:spPr>
          <a:xfrm>
            <a:off x="5960387" y="3283579"/>
            <a:ext cx="4087846" cy="267893"/>
          </a:xfrm>
          <a:prstGeom prst="roundRect">
            <a:avLst>
              <a:gd name="adj" fmla="val 50000"/>
            </a:avLst>
          </a:prstGeom>
          <a:solidFill>
            <a:srgbClr val="A92633">
              <a:alpha val="31880"/>
            </a:srgbClr>
          </a:solidFill>
          <a:ln w="12700">
            <a:miter lim="400000"/>
          </a:ln>
          <a:effectLst>
            <a:outerShdw blurRad="50800" dist="25400" dir="5400000" rotWithShape="0">
              <a:srgbClr val="000000">
                <a:alpha val="50000"/>
              </a:srgbClr>
            </a:outerShdw>
          </a:effectLst>
        </p:spPr>
        <p:txBody>
          <a:bodyPr lIns="25400" tIns="25400" rIns="25400" bIns="25400" anchor="ctr"/>
          <a:lstStyle/>
          <a:p>
            <a:pPr algn="ctr" defTabSz="410765">
              <a:defRPr sz="2200">
                <a:solidFill>
                  <a:srgbClr val="FFFFFF"/>
                </a:solidFill>
                <a:latin typeface="Helvetica Light"/>
                <a:ea typeface="Helvetica Light"/>
                <a:cs typeface="Helvetica Light"/>
                <a:sym typeface="Helvetica Light"/>
              </a:defRPr>
            </a:pPr>
            <a:endParaRPr sz="1100"/>
          </a:p>
        </p:txBody>
      </p:sp>
      <p:sp>
        <p:nvSpPr>
          <p:cNvPr id="362" name="~1 week of development"/>
          <p:cNvSpPr txBox="1"/>
          <p:nvPr/>
        </p:nvSpPr>
        <p:spPr>
          <a:xfrm>
            <a:off x="5999618" y="3258347"/>
            <a:ext cx="4009384"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3200">
                <a:solidFill>
                  <a:srgbClr val="FFFFFF"/>
                </a:solidFill>
                <a:latin typeface="Helvetica Light"/>
                <a:ea typeface="Helvetica Light"/>
                <a:cs typeface="Helvetica Light"/>
                <a:sym typeface="Helvetica Light"/>
              </a:defRPr>
            </a:lvl1pPr>
          </a:lstStyle>
          <a:p>
            <a:r>
              <a:rPr sz="1600"/>
              <a:t>~1 week of development</a:t>
            </a:r>
          </a:p>
        </p:txBody>
      </p:sp>
      <p:sp>
        <p:nvSpPr>
          <p:cNvPr id="363" name="3x Daily"/>
          <p:cNvSpPr txBox="1"/>
          <p:nvPr/>
        </p:nvSpPr>
        <p:spPr>
          <a:xfrm>
            <a:off x="8157475" y="6348798"/>
            <a:ext cx="461664" cy="2106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a:latin typeface="Helvetica Light"/>
                <a:ea typeface="Helvetica Light"/>
                <a:cs typeface="Helvetica Light"/>
                <a:sym typeface="Helvetica Light"/>
              </a:defRPr>
            </a:lvl1pPr>
          </a:lstStyle>
          <a:p>
            <a:r>
              <a:rPr sz="900"/>
              <a:t>3x Daily</a:t>
            </a:r>
          </a:p>
        </p:txBody>
      </p:sp>
      <p:sp>
        <p:nvSpPr>
          <p:cNvPr id="364" name="Line"/>
          <p:cNvSpPr/>
          <p:nvPr/>
        </p:nvSpPr>
        <p:spPr>
          <a:xfrm flipH="1">
            <a:off x="7483429" y="4598789"/>
            <a:ext cx="2" cy="1289915"/>
          </a:xfrm>
          <a:prstGeom prst="line">
            <a:avLst/>
          </a:prstGeom>
          <a:ln w="50800">
            <a:solidFill>
              <a:srgbClr val="008400"/>
            </a:solidFill>
            <a:custDash>
              <a:ds d="200000" sp="200000"/>
            </a:custDash>
            <a:miter lim="400000"/>
            <a:tailEnd type="triangle"/>
          </a:ln>
        </p:spPr>
        <p:txBody>
          <a:bodyPr lIns="22859" tIns="22859" rIns="22859" bIns="22859"/>
          <a:lstStyle/>
          <a:p>
            <a:pPr algn="ctr" defTabSz="1219169">
              <a:defRPr sz="2400">
                <a:solidFill>
                  <a:srgbClr val="5E5E5E"/>
                </a:solidFill>
              </a:defRPr>
            </a:pPr>
            <a:endParaRPr sz="1200"/>
          </a:p>
        </p:txBody>
      </p:sp>
      <p:sp>
        <p:nvSpPr>
          <p:cNvPr id="365" name="Line"/>
          <p:cNvSpPr/>
          <p:nvPr/>
        </p:nvSpPr>
        <p:spPr>
          <a:xfrm>
            <a:off x="8244347" y="4598789"/>
            <a:ext cx="1" cy="1289915"/>
          </a:xfrm>
          <a:prstGeom prst="line">
            <a:avLst/>
          </a:prstGeom>
          <a:ln w="50800">
            <a:solidFill>
              <a:srgbClr val="008400"/>
            </a:solidFill>
            <a:custDash>
              <a:ds d="200000" sp="200000"/>
            </a:custDash>
            <a:miter lim="400000"/>
            <a:tailEnd type="triangle"/>
          </a:ln>
        </p:spPr>
        <p:txBody>
          <a:bodyPr lIns="22859" tIns="22859" rIns="22859" bIns="22859"/>
          <a:lstStyle/>
          <a:p>
            <a:pPr algn="ctr" defTabSz="1219169">
              <a:defRPr sz="2400">
                <a:solidFill>
                  <a:srgbClr val="5E5E5E"/>
                </a:solidFill>
              </a:defRPr>
            </a:pPr>
            <a:endParaRPr sz="1200"/>
          </a:p>
        </p:txBody>
      </p:sp>
      <p:sp>
        <p:nvSpPr>
          <p:cNvPr id="366" name="Line"/>
          <p:cNvSpPr/>
          <p:nvPr/>
        </p:nvSpPr>
        <p:spPr>
          <a:xfrm>
            <a:off x="8989178" y="4598789"/>
            <a:ext cx="1" cy="1289915"/>
          </a:xfrm>
          <a:prstGeom prst="line">
            <a:avLst/>
          </a:prstGeom>
          <a:ln w="50800">
            <a:solidFill>
              <a:srgbClr val="008400"/>
            </a:solidFill>
            <a:custDash>
              <a:ds d="200000" sp="200000"/>
            </a:custDash>
            <a:miter lim="400000"/>
            <a:tailEnd type="triangle"/>
          </a:ln>
        </p:spPr>
        <p:txBody>
          <a:bodyPr lIns="22859" tIns="22859" rIns="22859" bIns="22859"/>
          <a:lstStyle/>
          <a:p>
            <a:pPr algn="ctr" defTabSz="1219169">
              <a:defRPr sz="2400">
                <a:solidFill>
                  <a:srgbClr val="5E5E5E"/>
                </a:solidFill>
              </a:defRPr>
            </a:pPr>
            <a:endParaRPr sz="1200"/>
          </a:p>
        </p:txBody>
      </p:sp>
      <p:sp>
        <p:nvSpPr>
          <p:cNvPr id="367" name="Line"/>
          <p:cNvSpPr/>
          <p:nvPr/>
        </p:nvSpPr>
        <p:spPr>
          <a:xfrm>
            <a:off x="9734008" y="4598789"/>
            <a:ext cx="2" cy="1289915"/>
          </a:xfrm>
          <a:prstGeom prst="line">
            <a:avLst/>
          </a:prstGeom>
          <a:ln w="50800">
            <a:solidFill>
              <a:srgbClr val="008400"/>
            </a:solidFill>
            <a:custDash>
              <a:ds d="200000" sp="200000"/>
            </a:custDash>
            <a:miter lim="400000"/>
            <a:tailEnd type="triangle"/>
          </a:ln>
        </p:spPr>
        <p:txBody>
          <a:bodyPr lIns="22859" tIns="22859" rIns="22859" bIns="22859"/>
          <a:lstStyle/>
          <a:p>
            <a:pPr algn="ctr" defTabSz="1219169">
              <a:defRPr sz="2400">
                <a:solidFill>
                  <a:srgbClr val="5E5E5E"/>
                </a:solidFill>
              </a:defRPr>
            </a:pPr>
            <a:endParaRPr sz="1200"/>
          </a:p>
        </p:txBody>
      </p:sp>
      <p:sp>
        <p:nvSpPr>
          <p:cNvPr id="368" name="Rounded Rectangle"/>
          <p:cNvSpPr/>
          <p:nvPr/>
        </p:nvSpPr>
        <p:spPr>
          <a:xfrm>
            <a:off x="5933599" y="4328352"/>
            <a:ext cx="1250856" cy="267893"/>
          </a:xfrm>
          <a:prstGeom prst="roundRect">
            <a:avLst>
              <a:gd name="adj" fmla="val 50000"/>
            </a:avLst>
          </a:prstGeom>
          <a:solidFill>
            <a:srgbClr val="516D7C"/>
          </a:solidFill>
          <a:ln w="12700">
            <a:miter lim="400000"/>
          </a:ln>
          <a:effectLst>
            <a:outerShdw blurRad="50800" dist="25400" dir="5400000" rotWithShape="0">
              <a:srgbClr val="000000">
                <a:alpha val="50000"/>
              </a:srgbClr>
            </a:outerShdw>
          </a:effectLst>
        </p:spPr>
        <p:txBody>
          <a:bodyPr lIns="25400" tIns="25400" rIns="25400" bIns="25400" anchor="ctr"/>
          <a:lstStyle/>
          <a:p>
            <a:pPr algn="ctr" defTabSz="410765">
              <a:defRPr sz="2200">
                <a:solidFill>
                  <a:srgbClr val="FFFFFF"/>
                </a:solidFill>
                <a:latin typeface="Helvetica Light"/>
                <a:ea typeface="Helvetica Light"/>
                <a:cs typeface="Helvetica Light"/>
                <a:sym typeface="Helvetica Light"/>
              </a:defRPr>
            </a:pPr>
            <a:endParaRPr sz="1100"/>
          </a:p>
        </p:txBody>
      </p:sp>
      <p:sp>
        <p:nvSpPr>
          <p:cNvPr id="369" name="Stabilize"/>
          <p:cNvSpPr txBox="1"/>
          <p:nvPr/>
        </p:nvSpPr>
        <p:spPr>
          <a:xfrm>
            <a:off x="5972830" y="4322356"/>
            <a:ext cx="1172393" cy="2798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2700">
                <a:solidFill>
                  <a:srgbClr val="FFFFFF"/>
                </a:solidFill>
                <a:latin typeface="Helvetica Light"/>
                <a:ea typeface="Helvetica Light"/>
                <a:cs typeface="Helvetica Light"/>
                <a:sym typeface="Helvetica Light"/>
              </a:defRPr>
            </a:lvl1pPr>
          </a:lstStyle>
          <a:p>
            <a:r>
              <a:rPr sz="1350"/>
              <a:t>Stabilize</a:t>
            </a:r>
          </a:p>
        </p:txBody>
      </p:sp>
      <p:sp>
        <p:nvSpPr>
          <p:cNvPr id="370" name="Line"/>
          <p:cNvSpPr/>
          <p:nvPr/>
        </p:nvSpPr>
        <p:spPr>
          <a:xfrm>
            <a:off x="5813577" y="3687961"/>
            <a:ext cx="2" cy="954851"/>
          </a:xfrm>
          <a:prstGeom prst="line">
            <a:avLst/>
          </a:prstGeom>
          <a:ln w="50800">
            <a:solidFill>
              <a:srgbClr val="A92633"/>
            </a:solidFill>
            <a:custDash>
              <a:ds d="200000" sp="200000"/>
            </a:custDash>
            <a:miter lim="400000"/>
            <a:tailEnd type="triangle"/>
          </a:ln>
        </p:spPr>
        <p:txBody>
          <a:bodyPr lIns="22859" tIns="22859" rIns="22859" bIns="22859"/>
          <a:lstStyle/>
          <a:p>
            <a:pPr algn="ctr" defTabSz="1219169">
              <a:defRPr sz="2400">
                <a:solidFill>
                  <a:srgbClr val="5E5E5E"/>
                </a:solidFill>
              </a:defRPr>
            </a:pPr>
            <a:endParaRPr sz="1200"/>
          </a:p>
        </p:txBody>
      </p:sp>
      <p:sp>
        <p:nvSpPr>
          <p:cNvPr id="371" name="Line"/>
          <p:cNvSpPr/>
          <p:nvPr/>
        </p:nvSpPr>
        <p:spPr>
          <a:xfrm>
            <a:off x="5786493" y="4688411"/>
            <a:ext cx="4928273" cy="1"/>
          </a:xfrm>
          <a:prstGeom prst="line">
            <a:avLst/>
          </a:prstGeom>
          <a:ln w="25400">
            <a:solidFill>
              <a:srgbClr val="000000"/>
            </a:solidFill>
            <a:miter lim="400000"/>
          </a:ln>
        </p:spPr>
        <p:txBody>
          <a:bodyPr lIns="22859" tIns="22859" rIns="22859" bIns="22859"/>
          <a:lstStyle/>
          <a:p>
            <a:pPr algn="ctr" defTabSz="1219169">
              <a:defRPr sz="2400">
                <a:solidFill>
                  <a:srgbClr val="5E5E5E"/>
                </a:solidFill>
              </a:defRPr>
            </a:pPr>
            <a:endParaRPr sz="1200"/>
          </a:p>
        </p:txBody>
      </p:sp>
      <p:sp>
        <p:nvSpPr>
          <p:cNvPr id="372" name="release branch"/>
          <p:cNvSpPr txBox="1"/>
          <p:nvPr/>
        </p:nvSpPr>
        <p:spPr>
          <a:xfrm>
            <a:off x="6471768" y="5070259"/>
            <a:ext cx="809515" cy="2106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a:latin typeface="Helvetica Light"/>
                <a:ea typeface="Helvetica Light"/>
                <a:cs typeface="Helvetica Light"/>
                <a:sym typeface="Helvetica Light"/>
              </a:defRPr>
            </a:lvl1pPr>
          </a:lstStyle>
          <a:p>
            <a:r>
              <a:rPr sz="900"/>
              <a:t>release branch</a:t>
            </a:r>
          </a:p>
        </p:txBody>
      </p:sp>
      <p:sp>
        <p:nvSpPr>
          <p:cNvPr id="373" name="Weekly"/>
          <p:cNvSpPr txBox="1"/>
          <p:nvPr/>
        </p:nvSpPr>
        <p:spPr>
          <a:xfrm>
            <a:off x="5370508" y="4674481"/>
            <a:ext cx="428001" cy="2106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a:latin typeface="Helvetica Light"/>
                <a:ea typeface="Helvetica Light"/>
                <a:cs typeface="Helvetica Light"/>
                <a:sym typeface="Helvetica Light"/>
              </a:defRPr>
            </a:lvl1pPr>
          </a:lstStyle>
          <a:p>
            <a:r>
              <a:rPr sz="900"/>
              <a:t>Weekly</a:t>
            </a:r>
          </a:p>
        </p:txBody>
      </p:sp>
      <p:sp>
        <p:nvSpPr>
          <p:cNvPr id="374" name="3 days"/>
          <p:cNvSpPr txBox="1"/>
          <p:nvPr/>
        </p:nvSpPr>
        <p:spPr>
          <a:xfrm>
            <a:off x="5997647" y="3937709"/>
            <a:ext cx="790407" cy="379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sz="4000">
                <a:latin typeface="Helvetica Light"/>
                <a:ea typeface="Helvetica Light"/>
                <a:cs typeface="Helvetica Light"/>
                <a:sym typeface="Helvetica Light"/>
              </a:defRPr>
            </a:lvl1pPr>
          </a:lstStyle>
          <a:p>
            <a:r>
              <a:rPr sz="2000"/>
              <a:t>3 days</a:t>
            </a:r>
          </a:p>
        </p:txBody>
      </p:sp>
      <p:sp>
        <p:nvSpPr>
          <p:cNvPr id="375" name="All changes from week…"/>
          <p:cNvSpPr txBox="1"/>
          <p:nvPr/>
        </p:nvSpPr>
        <p:spPr>
          <a:xfrm>
            <a:off x="3943808" y="4953038"/>
            <a:ext cx="1916613" cy="50302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p>
            <a:pPr algn="ctr" defTabSz="410765">
              <a:defRPr sz="2800" i="1"/>
            </a:pPr>
            <a:r>
              <a:rPr sz="1400"/>
              <a:t>All changes from week</a:t>
            </a:r>
          </a:p>
          <a:p>
            <a:pPr algn="ctr" defTabSz="410765">
              <a:defRPr sz="2800" i="1"/>
            </a:pPr>
            <a:r>
              <a:rPr sz="1400"/>
              <a:t>that are ready for release</a:t>
            </a:r>
          </a:p>
        </p:txBody>
      </p:sp>
      <p:sp>
        <p:nvSpPr>
          <p:cNvPr id="376" name="Rounded Rectangle"/>
          <p:cNvSpPr/>
          <p:nvPr/>
        </p:nvSpPr>
        <p:spPr>
          <a:xfrm>
            <a:off x="7252750" y="4328351"/>
            <a:ext cx="3105162" cy="267893"/>
          </a:xfrm>
          <a:prstGeom prst="roundRect">
            <a:avLst>
              <a:gd name="adj" fmla="val 50000"/>
            </a:avLst>
          </a:prstGeom>
          <a:solidFill>
            <a:srgbClr val="008400"/>
          </a:solidFill>
          <a:ln w="12700">
            <a:miter lim="400000"/>
          </a:ln>
          <a:effectLst>
            <a:outerShdw blurRad="50800" dist="25400" dir="5400000" rotWithShape="0">
              <a:srgbClr val="000000">
                <a:alpha val="50000"/>
              </a:srgbClr>
            </a:outerShdw>
          </a:effectLst>
        </p:spPr>
        <p:txBody>
          <a:bodyPr lIns="25400" tIns="25400" rIns="25400" bIns="25400" anchor="ctr"/>
          <a:lstStyle/>
          <a:p>
            <a:pPr algn="ctr" defTabSz="410765">
              <a:defRPr sz="2200">
                <a:solidFill>
                  <a:srgbClr val="FFFFFF"/>
                </a:solidFill>
                <a:latin typeface="Helvetica Light"/>
                <a:ea typeface="Helvetica Light"/>
                <a:cs typeface="Helvetica Light"/>
                <a:sym typeface="Helvetica Light"/>
              </a:defRPr>
            </a:pPr>
            <a:endParaRPr sz="1100"/>
          </a:p>
        </p:txBody>
      </p:sp>
      <p:sp>
        <p:nvSpPr>
          <p:cNvPr id="377" name="Release Branch"/>
          <p:cNvSpPr/>
          <p:nvPr/>
        </p:nvSpPr>
        <p:spPr>
          <a:xfrm>
            <a:off x="7124155" y="4201528"/>
            <a:ext cx="3026700" cy="28757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2800">
                <a:solidFill>
                  <a:srgbClr val="FFFFFF"/>
                </a:solidFill>
                <a:latin typeface="Helvetica Light"/>
                <a:ea typeface="Helvetica Light"/>
                <a:cs typeface="Helvetica Light"/>
                <a:sym typeface="Helvetica Light"/>
              </a:defRPr>
            </a:lvl1pPr>
          </a:lstStyle>
          <a:p>
            <a:r>
              <a:rPr sz="1400"/>
              <a:t>Release Branch</a:t>
            </a:r>
          </a:p>
        </p:txBody>
      </p:sp>
      <p:sp>
        <p:nvSpPr>
          <p:cNvPr id="378" name="4 days"/>
          <p:cNvSpPr txBox="1"/>
          <p:nvPr/>
        </p:nvSpPr>
        <p:spPr>
          <a:xfrm>
            <a:off x="7291065" y="3953090"/>
            <a:ext cx="790407" cy="379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sz="4000">
                <a:latin typeface="Helvetica Light"/>
                <a:ea typeface="Helvetica Light"/>
                <a:cs typeface="Helvetica Light"/>
                <a:sym typeface="Helvetica Light"/>
              </a:defRPr>
            </a:lvl1pPr>
          </a:lstStyle>
          <a:p>
            <a:r>
              <a:rPr sz="2000"/>
              <a:t>4 days</a:t>
            </a:r>
          </a:p>
        </p:txBody>
      </p:sp>
      <p:sp>
        <p:nvSpPr>
          <p:cNvPr id="379" name="All changes that survived stabilizing"/>
          <p:cNvSpPr txBox="1"/>
          <p:nvPr/>
        </p:nvSpPr>
        <p:spPr>
          <a:xfrm>
            <a:off x="8248043" y="3999257"/>
            <a:ext cx="2672654" cy="287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sz="2800" i="1"/>
            </a:lvl1pPr>
          </a:lstStyle>
          <a:p>
            <a:r>
              <a:rPr sz="1400"/>
              <a:t>All changes that survived stabilizing</a:t>
            </a:r>
          </a:p>
        </p:txBody>
      </p:sp>
      <p:sp>
        <p:nvSpPr>
          <p:cNvPr id="380" name="Rounded Rectangle"/>
          <p:cNvSpPr/>
          <p:nvPr/>
        </p:nvSpPr>
        <p:spPr>
          <a:xfrm>
            <a:off x="1754504" y="2137708"/>
            <a:ext cx="4087846" cy="267892"/>
          </a:xfrm>
          <a:prstGeom prst="roundRect">
            <a:avLst>
              <a:gd name="adj" fmla="val 50000"/>
            </a:avLst>
          </a:prstGeom>
          <a:solidFill>
            <a:srgbClr val="3284CC"/>
          </a:solidFill>
          <a:ln w="12700">
            <a:miter lim="400000"/>
          </a:ln>
          <a:effectLst>
            <a:outerShdw blurRad="50800" dist="25400" dir="5400000" rotWithShape="0">
              <a:srgbClr val="000000">
                <a:alpha val="50000"/>
              </a:srgbClr>
            </a:outerShdw>
          </a:effectLst>
        </p:spPr>
        <p:txBody>
          <a:bodyPr lIns="25400" tIns="25400" rIns="25400" bIns="25400" anchor="ctr"/>
          <a:lstStyle/>
          <a:p>
            <a:pPr algn="ctr" defTabSz="410765">
              <a:defRPr sz="2200">
                <a:solidFill>
                  <a:srgbClr val="FFFFFF"/>
                </a:solidFill>
                <a:latin typeface="Helvetica Light"/>
                <a:ea typeface="Helvetica Light"/>
                <a:cs typeface="Helvetica Light"/>
                <a:sym typeface="Helvetica Light"/>
              </a:defRPr>
            </a:pPr>
            <a:endParaRPr sz="1100"/>
          </a:p>
        </p:txBody>
      </p:sp>
      <p:sp>
        <p:nvSpPr>
          <p:cNvPr id="381" name="Developers working in their own branch"/>
          <p:cNvSpPr txBox="1"/>
          <p:nvPr/>
        </p:nvSpPr>
        <p:spPr>
          <a:xfrm>
            <a:off x="1793735" y="2131712"/>
            <a:ext cx="4009384" cy="2798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2700">
                <a:solidFill>
                  <a:srgbClr val="FFFFFF"/>
                </a:solidFill>
                <a:latin typeface="Helvetica Light"/>
                <a:ea typeface="Helvetica Light"/>
                <a:cs typeface="Helvetica Light"/>
                <a:sym typeface="Helvetica Light"/>
              </a:defRPr>
            </a:lvl1pPr>
          </a:lstStyle>
          <a:p>
            <a:r>
              <a:rPr sz="1350"/>
              <a:t>Developers working in their own branch</a:t>
            </a:r>
          </a:p>
        </p:txBody>
      </p:sp>
      <p:sp>
        <p:nvSpPr>
          <p:cNvPr id="382" name="Your change doesn’t go out unless you’re there that day at that time to support it!"/>
          <p:cNvSpPr txBox="1"/>
          <p:nvPr/>
        </p:nvSpPr>
        <p:spPr>
          <a:xfrm>
            <a:off x="4543038" y="6174110"/>
            <a:ext cx="2752355" cy="7184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2800" i="1"/>
            </a:lvl1pPr>
          </a:lstStyle>
          <a:p>
            <a:r>
              <a:rPr sz="1400"/>
              <a:t>Your change doesn’t go out unless you’re there that day at that time to support it!</a:t>
            </a:r>
          </a:p>
        </p:txBody>
      </p:sp>
      <p:sp>
        <p:nvSpPr>
          <p:cNvPr id="383" name="Rounded Rectangle"/>
          <p:cNvSpPr/>
          <p:nvPr/>
        </p:nvSpPr>
        <p:spPr>
          <a:xfrm>
            <a:off x="1754503" y="3283579"/>
            <a:ext cx="4087847" cy="267893"/>
          </a:xfrm>
          <a:prstGeom prst="roundRect">
            <a:avLst>
              <a:gd name="adj" fmla="val 50000"/>
            </a:avLst>
          </a:prstGeom>
          <a:solidFill>
            <a:srgbClr val="A92633"/>
          </a:solidFill>
          <a:ln w="12700">
            <a:miter lim="400000"/>
          </a:ln>
          <a:effectLst>
            <a:outerShdw blurRad="50800" dist="25400" dir="5400000" rotWithShape="0">
              <a:srgbClr val="000000">
                <a:alpha val="50000"/>
              </a:srgbClr>
            </a:outerShdw>
          </a:effectLst>
        </p:spPr>
        <p:txBody>
          <a:bodyPr lIns="25400" tIns="25400" rIns="25400" bIns="25400" anchor="ctr"/>
          <a:lstStyle/>
          <a:p>
            <a:pPr algn="ctr" defTabSz="410765">
              <a:defRPr sz="2200">
                <a:solidFill>
                  <a:srgbClr val="FFFFFF"/>
                </a:solidFill>
                <a:latin typeface="Helvetica Light"/>
                <a:ea typeface="Helvetica Light"/>
                <a:cs typeface="Helvetica Light"/>
                <a:sym typeface="Helvetica Light"/>
              </a:defRPr>
            </a:pPr>
            <a:endParaRPr sz="1100"/>
          </a:p>
        </p:txBody>
      </p:sp>
      <p:sp>
        <p:nvSpPr>
          <p:cNvPr id="384" name="~1 week of development"/>
          <p:cNvSpPr txBox="1"/>
          <p:nvPr/>
        </p:nvSpPr>
        <p:spPr>
          <a:xfrm>
            <a:off x="1793735" y="3266042"/>
            <a:ext cx="4009384" cy="3029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3000">
                <a:solidFill>
                  <a:srgbClr val="FFFFFF"/>
                </a:solidFill>
                <a:latin typeface="Helvetica Light"/>
                <a:ea typeface="Helvetica Light"/>
                <a:cs typeface="Helvetica Light"/>
                <a:sym typeface="Helvetica Light"/>
              </a:defRPr>
            </a:lvl1pPr>
          </a:lstStyle>
          <a:p>
            <a:r>
              <a:rPr sz="1500"/>
              <a:t>~1 week of development</a:t>
            </a:r>
          </a:p>
        </p:txBody>
      </p:sp>
      <p:sp>
        <p:nvSpPr>
          <p:cNvPr id="385" name="master branch"/>
          <p:cNvSpPr txBox="1"/>
          <p:nvPr/>
        </p:nvSpPr>
        <p:spPr>
          <a:xfrm>
            <a:off x="1913401" y="3865780"/>
            <a:ext cx="1905201" cy="4260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sz="4600">
                <a:latin typeface="Helvetica Light"/>
                <a:ea typeface="Helvetica Light"/>
                <a:cs typeface="Helvetica Light"/>
                <a:sym typeface="Helvetica Light"/>
              </a:defRPr>
            </a:lvl1pPr>
          </a:lstStyle>
          <a:p>
            <a:r>
              <a:rPr sz="2300"/>
              <a:t>master branch</a:t>
            </a:r>
          </a:p>
        </p:txBody>
      </p:sp>
      <p:sp>
        <p:nvSpPr>
          <p:cNvPr id="386" name="Line"/>
          <p:cNvSpPr/>
          <p:nvPr/>
        </p:nvSpPr>
        <p:spPr>
          <a:xfrm>
            <a:off x="1830837" y="3680951"/>
            <a:ext cx="8719738" cy="1"/>
          </a:xfrm>
          <a:prstGeom prst="line">
            <a:avLst/>
          </a:prstGeom>
          <a:ln w="25400">
            <a:solidFill>
              <a:srgbClr val="000000"/>
            </a:solidFill>
            <a:miter lim="400000"/>
          </a:ln>
        </p:spPr>
        <p:txBody>
          <a:bodyPr lIns="22859" tIns="22859" rIns="22859" bIns="22859"/>
          <a:lstStyle/>
          <a:p>
            <a:pPr algn="ctr" defTabSz="1219169">
              <a:defRPr sz="2400">
                <a:solidFill>
                  <a:srgbClr val="5E5E5E"/>
                </a:solidFill>
              </a:defRPr>
            </a:pPr>
            <a:endParaRPr sz="1200"/>
          </a:p>
        </p:txBody>
      </p:sp>
      <p:sp>
        <p:nvSpPr>
          <p:cNvPr id="387" name="Line"/>
          <p:cNvSpPr/>
          <p:nvPr/>
        </p:nvSpPr>
        <p:spPr>
          <a:xfrm flipH="1">
            <a:off x="1780411" y="2414358"/>
            <a:ext cx="4033169" cy="821711"/>
          </a:xfrm>
          <a:prstGeom prst="line">
            <a:avLst/>
          </a:prstGeom>
          <a:ln w="50800">
            <a:solidFill>
              <a:srgbClr val="3284CC"/>
            </a:solidFill>
            <a:custDash>
              <a:ds d="200000" sp="200000"/>
            </a:custDash>
            <a:miter lim="400000"/>
            <a:tailEnd type="triangle"/>
          </a:ln>
        </p:spPr>
        <p:txBody>
          <a:bodyPr lIns="22859" tIns="22859" rIns="22859" bIns="22859"/>
          <a:lstStyle/>
          <a:p>
            <a:pPr algn="ctr" defTabSz="1219169">
              <a:defRPr sz="2400">
                <a:solidFill>
                  <a:srgbClr val="5E5E5E"/>
                </a:solidFill>
              </a:defRPr>
            </a:pPr>
            <a:endParaRPr sz="1200"/>
          </a:p>
        </p:txBody>
      </p:sp>
      <p:sp>
        <p:nvSpPr>
          <p:cNvPr id="388" name="When feature is ready, push as 1 change to master branch"/>
          <p:cNvSpPr txBox="1"/>
          <p:nvPr/>
        </p:nvSpPr>
        <p:spPr>
          <a:xfrm>
            <a:off x="6033843" y="2887502"/>
            <a:ext cx="5207322"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sz="3200">
                <a:latin typeface="Helvetica Light"/>
                <a:ea typeface="Helvetica Light"/>
                <a:cs typeface="Helvetica Light"/>
                <a:sym typeface="Helvetica Light"/>
              </a:defRPr>
            </a:lvl1pPr>
          </a:lstStyle>
          <a:p>
            <a:r>
              <a:rPr sz="1600"/>
              <a:t>When feature is ready, push as 1 change to master branch</a:t>
            </a:r>
          </a:p>
        </p:txBody>
      </p:sp>
      <p:sp>
        <p:nvSpPr>
          <p:cNvPr id="389" name="production"/>
          <p:cNvSpPr txBox="1"/>
          <p:nvPr/>
        </p:nvSpPr>
        <p:spPr>
          <a:xfrm>
            <a:off x="1891967" y="6222602"/>
            <a:ext cx="1452833" cy="43377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sz="4700">
                <a:latin typeface="Helvetica Light"/>
                <a:ea typeface="Helvetica Light"/>
                <a:cs typeface="Helvetica Light"/>
                <a:sym typeface="Helvetica Light"/>
              </a:defRPr>
            </a:lvl1pPr>
          </a:lstStyle>
          <a:p>
            <a:r>
              <a:rPr sz="2350"/>
              <a:t>production</a:t>
            </a:r>
          </a:p>
        </p:txBody>
      </p:sp>
      <p:sp>
        <p:nvSpPr>
          <p:cNvPr id="390" name="Line"/>
          <p:cNvSpPr/>
          <p:nvPr/>
        </p:nvSpPr>
        <p:spPr>
          <a:xfrm>
            <a:off x="1668390" y="5938242"/>
            <a:ext cx="9144004" cy="1"/>
          </a:xfrm>
          <a:prstGeom prst="line">
            <a:avLst/>
          </a:prstGeom>
          <a:ln w="25400">
            <a:solidFill>
              <a:srgbClr val="000000"/>
            </a:solidFill>
            <a:miter lim="400000"/>
          </a:ln>
        </p:spPr>
        <p:txBody>
          <a:bodyPr lIns="22859" tIns="22859" rIns="22859" bIns="22859"/>
          <a:lstStyle/>
          <a:p>
            <a:pPr algn="ctr" defTabSz="1219169">
              <a:defRPr sz="2400">
                <a:solidFill>
                  <a:srgbClr val="5E5E5E"/>
                </a:solidFill>
              </a:defRPr>
            </a:pPr>
            <a:endParaRPr sz="1200"/>
          </a:p>
        </p:txBody>
      </p:sp>
      <p:sp>
        <p:nvSpPr>
          <p:cNvPr id="391" name="“When in doubt back out”"/>
          <p:cNvSpPr txBox="1"/>
          <p:nvPr/>
        </p:nvSpPr>
        <p:spPr>
          <a:xfrm>
            <a:off x="8779253" y="6389554"/>
            <a:ext cx="2752355" cy="287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2800" i="1"/>
            </a:lvl1pPr>
          </a:lstStyle>
          <a:p>
            <a:r>
              <a:rPr sz="1400"/>
              <a:t>“When in doubt back out”</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100"/>
                                  </p:stCondLst>
                                  <p:iterate>
                                    <p:tmAbs val="0"/>
                                  </p:iterate>
                                  <p:childTnLst>
                                    <p:set>
                                      <p:cBhvr>
                                        <p:cTn id="6" fill="hold"/>
                                        <p:tgtEl>
                                          <p:spTgt spid="365"/>
                                        </p:tgtEl>
                                        <p:attrNameLst>
                                          <p:attrName>style.visibility</p:attrName>
                                        </p:attrNameLst>
                                      </p:cBhvr>
                                      <p:to>
                                        <p:strVal val="visible"/>
                                      </p:to>
                                    </p:set>
                                  </p:childTnLst>
                                </p:cTn>
                              </p:par>
                            </p:childTnLst>
                          </p:cTn>
                        </p:par>
                        <p:par>
                          <p:cTn id="7" fill="hold">
                            <p:stCondLst>
                              <p:cond delay="100"/>
                            </p:stCondLst>
                            <p:childTnLst>
                              <p:par>
                                <p:cTn id="8" presetID="1" presetClass="entr" presetSubtype="0" fill="hold" grpId="0" nodeType="afterEffect">
                                  <p:stCondLst>
                                    <p:cond delay="100"/>
                                  </p:stCondLst>
                                  <p:iterate>
                                    <p:tmAbs val="0"/>
                                  </p:iterate>
                                  <p:childTnLst>
                                    <p:set>
                                      <p:cBhvr>
                                        <p:cTn id="9" fill="hold"/>
                                        <p:tgtEl>
                                          <p:spTgt spid="366"/>
                                        </p:tgtEl>
                                        <p:attrNameLst>
                                          <p:attrName>style.visibility</p:attrName>
                                        </p:attrNameLst>
                                      </p:cBhvr>
                                      <p:to>
                                        <p:strVal val="visible"/>
                                      </p:to>
                                    </p:set>
                                  </p:childTnLst>
                                </p:cTn>
                              </p:par>
                            </p:childTnLst>
                          </p:cTn>
                        </p:par>
                        <p:par>
                          <p:cTn id="10" fill="hold">
                            <p:stCondLst>
                              <p:cond delay="200"/>
                            </p:stCondLst>
                            <p:childTnLst>
                              <p:par>
                                <p:cTn id="11" presetID="1" presetClass="entr" presetSubtype="0" fill="hold" grpId="0" nodeType="afterEffect">
                                  <p:stCondLst>
                                    <p:cond delay="100"/>
                                  </p:stCondLst>
                                  <p:iterate>
                                    <p:tmAbs val="0"/>
                                  </p:iterate>
                                  <p:childTnLst>
                                    <p:set>
                                      <p:cBhvr>
                                        <p:cTn id="12" fill="hold"/>
                                        <p:tgtEl>
                                          <p:spTgt spid="36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38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3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5" grpId="0" animBg="1" advAuto="0"/>
      <p:bldP spid="366" grpId="0" animBg="1" advAuto="0"/>
      <p:bldP spid="367" grpId="0" animBg="1" advAuto="0"/>
      <p:bldP spid="382" grpId="0" animBg="1" advAuto="0"/>
      <p:bldP spid="391"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61A736-5D8B-B534-72A3-7AD3ABA22DF5}"/>
            </a:ext>
          </a:extLst>
        </p:cNvPr>
        <p:cNvGrpSpPr/>
        <p:nvPr/>
      </p:nvGrpSpPr>
      <p:grpSpPr>
        <a:xfrm>
          <a:off x="0" y="0"/>
          <a:ext cx="0" cy="0"/>
          <a:chOff x="0" y="0"/>
          <a:chExt cx="0" cy="0"/>
        </a:xfrm>
      </p:grpSpPr>
      <p:sp>
        <p:nvSpPr>
          <p:cNvPr id="359" name="Deployment Example: Facebook.com">
            <a:extLst>
              <a:ext uri="{FF2B5EF4-FFF2-40B4-BE49-F238E27FC236}">
                <a16:creationId xmlns:a16="http://schemas.microsoft.com/office/drawing/2014/main" id="{E499686E-4260-FEF4-9C9C-C3CF2F90B6AF}"/>
              </a:ext>
            </a:extLst>
          </p:cNvPr>
          <p:cNvSpPr txBox="1">
            <a:spLocks noGrp="1"/>
          </p:cNvSpPr>
          <p:nvPr>
            <p:ph type="title"/>
          </p:nvPr>
        </p:nvSpPr>
        <p:spPr>
          <a:prstGeom prst="rect">
            <a:avLst/>
          </a:prstGeom>
        </p:spPr>
        <p:txBody>
          <a:bodyPr/>
          <a:lstStyle/>
          <a:p>
            <a:r>
              <a:rPr lang="en-US" dirty="0"/>
              <a:t>Facebook used to have an elaborate system of branches </a:t>
            </a:r>
            <a:endParaRPr dirty="0"/>
          </a:p>
        </p:txBody>
      </p:sp>
      <p:sp>
        <p:nvSpPr>
          <p:cNvPr id="360" name="Pre-2016">
            <a:extLst>
              <a:ext uri="{FF2B5EF4-FFF2-40B4-BE49-F238E27FC236}">
                <a16:creationId xmlns:a16="http://schemas.microsoft.com/office/drawing/2014/main" id="{82ED8090-BF17-B949-1125-D7E514E4505E}"/>
              </a:ext>
            </a:extLst>
          </p:cNvPr>
          <p:cNvSpPr txBox="1">
            <a:spLocks noGrp="1"/>
          </p:cNvSpPr>
          <p:nvPr>
            <p:ph idx="1"/>
          </p:nvPr>
        </p:nvSpPr>
        <p:spPr>
          <a:prstGeom prst="rect">
            <a:avLst/>
          </a:prstGeom>
        </p:spPr>
        <p:txBody>
          <a:bodyPr>
            <a:normAutofit fontScale="92500" lnSpcReduction="20000"/>
          </a:bodyPr>
          <a:lstStyle/>
          <a:p>
            <a:pPr marL="342900" indent="-342900"/>
            <a:r>
              <a:rPr lang="en-US" dirty="0"/>
              <a:t>dev branches got merged into master, </a:t>
            </a:r>
          </a:p>
          <a:p>
            <a:pPr marL="342900" indent="-342900"/>
            <a:r>
              <a:rPr lang="en-US" dirty="0"/>
              <a:t>then once a week all changes from the past week were pulled into a release branch (often 10,000 changes per week)</a:t>
            </a:r>
          </a:p>
          <a:p>
            <a:pPr marL="342900" indent="-342900"/>
            <a:r>
              <a:rPr lang="en-US" dirty="0"/>
              <a:t>For 3 days they “stabilized” the release branch – find changes that are causing very bad behavior and back them out. (manual process!!)</a:t>
            </a:r>
          </a:p>
          <a:p>
            <a:pPr marL="342900" indent="-342900"/>
            <a:r>
              <a:rPr lang="en-US" dirty="0"/>
              <a:t>Then for the last 4 days of the week, every change that survived that stabilization got </a:t>
            </a:r>
            <a:r>
              <a:rPr lang="en-US" i="1" dirty="0"/>
              <a:t>individually pushed </a:t>
            </a:r>
            <a:r>
              <a:rPr lang="en-US" dirty="0"/>
              <a:t>to production batched so that this happens 3x/day.</a:t>
            </a:r>
          </a:p>
          <a:p>
            <a:pPr marL="342900" indent="-342900"/>
            <a:r>
              <a:rPr lang="en-US" dirty="0"/>
              <a:t>Important to do small deploys so that you could isolate bad changes.</a:t>
            </a:r>
          </a:p>
          <a:p>
            <a:pPr marL="342900" indent="-342900"/>
            <a:endParaRPr dirty="0"/>
          </a:p>
        </p:txBody>
      </p:sp>
    </p:spTree>
    <p:extLst>
      <p:ext uri="{BB962C8B-B14F-4D97-AF65-F5344CB8AC3E}">
        <p14:creationId xmlns:p14="http://schemas.microsoft.com/office/powerpoint/2010/main" val="13773917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Deployment Example: Facebook.com"/>
          <p:cNvSpPr txBox="1">
            <a:spLocks noGrp="1"/>
          </p:cNvSpPr>
          <p:nvPr>
            <p:ph type="title"/>
          </p:nvPr>
        </p:nvSpPr>
        <p:spPr>
          <a:prstGeom prst="rect">
            <a:avLst/>
          </a:prstGeom>
        </p:spPr>
        <p:txBody>
          <a:bodyPr/>
          <a:lstStyle/>
          <a:p>
            <a:r>
              <a:rPr dirty="0"/>
              <a:t>Deployment Example</a:t>
            </a:r>
          </a:p>
        </p:txBody>
      </p:sp>
      <p:sp>
        <p:nvSpPr>
          <p:cNvPr id="396" name="Chuck Rossi, Director Software Infrastructure &amp; Release Engineering @ Facebook"/>
          <p:cNvSpPr txBox="1">
            <a:spLocks noGrp="1"/>
          </p:cNvSpPr>
          <p:nvPr>
            <p:ph type="body" idx="4294967295"/>
          </p:nvPr>
        </p:nvSpPr>
        <p:spPr>
          <a:xfrm>
            <a:off x="950889" y="5305810"/>
            <a:ext cx="7886700" cy="1181712"/>
          </a:xfrm>
          <a:prstGeom prst="rect">
            <a:avLst/>
          </a:prstGeom>
        </p:spPr>
        <p:txBody>
          <a:bodyPr/>
          <a:lstStyle/>
          <a:p>
            <a:r>
              <a:rPr dirty="0"/>
              <a:t>Chuck Rossi, Director Software Infrastructure &amp; Release Engineering @ Facebook</a:t>
            </a:r>
          </a:p>
        </p:txBody>
      </p:sp>
      <p:sp>
        <p:nvSpPr>
          <p:cNvPr id="397" name="“Our main goal was to make sure that the new system made people’s experience better — or at the very least, didn’t make it worse. After almost exactly a year of planning and development, over the course of three days in April 2017 we enabled 100 percent "/>
          <p:cNvSpPr txBox="1"/>
          <p:nvPr/>
        </p:nvSpPr>
        <p:spPr>
          <a:xfrm>
            <a:off x="5189838" y="1630834"/>
            <a:ext cx="6864173" cy="301364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just" defTabSz="1219169">
              <a:defRPr sz="5500">
                <a:latin typeface="Helvetica Neue"/>
                <a:ea typeface="Helvetica Neue"/>
                <a:cs typeface="Helvetica Neue"/>
                <a:sym typeface="Helvetica Neue"/>
              </a:defRPr>
            </a:pPr>
            <a:r>
              <a:rPr sz="2750"/>
              <a:t>“Our main goal was to make sure that the new system made people’s experience better — or at least, didn’t make it worse. </a:t>
            </a:r>
            <a:br>
              <a:rPr sz="2750"/>
            </a:br>
            <a:r>
              <a:rPr sz="2750"/>
              <a:t>After a year of planning and development, over the course of three days </a:t>
            </a:r>
            <a:r>
              <a:rPr sz="2750" b="1"/>
              <a:t>we enabled</a:t>
            </a:r>
            <a:r>
              <a:rPr sz="2750"/>
              <a:t> </a:t>
            </a:r>
            <a:r>
              <a:rPr sz="2750" b="1"/>
              <a:t>100% of our production web servers to run code deployed directly from master</a:t>
            </a:r>
            <a:r>
              <a:rPr sz="2750"/>
              <a:t>”</a:t>
            </a:r>
          </a:p>
        </p:txBody>
      </p:sp>
      <p:pic>
        <p:nvPicPr>
          <p:cNvPr id="398" name="Image" descr="Image"/>
          <p:cNvPicPr>
            <a:picLocks noChangeAspect="1"/>
          </p:cNvPicPr>
          <p:nvPr/>
        </p:nvPicPr>
        <p:blipFill>
          <a:blip r:embed="rId3"/>
          <a:stretch>
            <a:fillRect/>
          </a:stretch>
        </p:blipFill>
        <p:spPr>
          <a:xfrm>
            <a:off x="137989" y="1647388"/>
            <a:ext cx="4756250" cy="3563224"/>
          </a:xfrm>
          <a:prstGeom prst="rect">
            <a:avLst/>
          </a:prstGeom>
          <a:ln w="12700">
            <a:miter lim="400000"/>
          </a:ln>
        </p:spPr>
      </p:pic>
      <p:sp>
        <p:nvSpPr>
          <p:cNvPr id="399" name="“Rapid release at massive scale” https://engineering.fb.com/2017/08/31/web/rapid-release-at-massive-scale/"/>
          <p:cNvSpPr txBox="1"/>
          <p:nvPr/>
        </p:nvSpPr>
        <p:spPr>
          <a:xfrm>
            <a:off x="1848865" y="6462798"/>
            <a:ext cx="8059900" cy="2513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ctr" defTabSz="1219169">
              <a:defRPr sz="2600">
                <a:solidFill>
                  <a:srgbClr val="5E5E5E"/>
                </a:solidFill>
                <a:latin typeface="Helvetica Neue"/>
                <a:ea typeface="Helvetica Neue"/>
                <a:cs typeface="Helvetica Neue"/>
                <a:sym typeface="Helvetica Neue"/>
              </a:defRPr>
            </a:pPr>
            <a:r>
              <a:rPr sz="1300"/>
              <a:t>“Rapid release at massive scale” </a:t>
            </a:r>
            <a:r>
              <a:rPr sz="1300" u="sng">
                <a:solidFill>
                  <a:srgbClr val="0000FF"/>
                </a:solidFill>
                <a:uFill>
                  <a:solidFill>
                    <a:srgbClr val="0000FF"/>
                  </a:solidFill>
                </a:uFill>
                <a:hlinkClick r:id="rId4"/>
              </a:rPr>
              <a:t>https://engineering.fb.com/2017/08/31/web/rapid-release-at-massive-scale/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Continuous Delivery"/>
          <p:cNvSpPr txBox="1">
            <a:spLocks noGrp="1"/>
          </p:cNvSpPr>
          <p:nvPr>
            <p:ph type="title"/>
          </p:nvPr>
        </p:nvSpPr>
        <p:spPr>
          <a:prstGeom prst="rect">
            <a:avLst/>
          </a:prstGeom>
        </p:spPr>
        <p:txBody>
          <a:bodyPr/>
          <a:lstStyle/>
          <a:p>
            <a:r>
              <a:rPr dirty="0"/>
              <a:t>Continuous Delivery</a:t>
            </a:r>
          </a:p>
        </p:txBody>
      </p:sp>
      <p:sp>
        <p:nvSpPr>
          <p:cNvPr id="265" name="“Faster is safer”: Key values of continuous delivery"/>
          <p:cNvSpPr txBox="1">
            <a:spLocks noGrp="1"/>
          </p:cNvSpPr>
          <p:nvPr>
            <p:ph idx="1"/>
          </p:nvPr>
        </p:nvSpPr>
        <p:spPr>
          <a:prstGeom prst="rect">
            <a:avLst/>
          </a:prstGeom>
        </p:spPr>
        <p:txBody>
          <a:bodyPr/>
          <a:lstStyle/>
          <a:p>
            <a:r>
              <a:rPr dirty="0"/>
              <a:t>“Faster is safer”: Key values of continuous delivery</a:t>
            </a:r>
          </a:p>
          <a:p>
            <a:pPr lvl="1">
              <a:buFont typeface="Arial" panose="020B0604020202020204" pitchFamily="34" charset="0"/>
              <a:buChar char="•"/>
            </a:pPr>
            <a:r>
              <a:rPr sz="2200" dirty="0"/>
              <a:t>Release frequently, in small batches</a:t>
            </a:r>
          </a:p>
          <a:p>
            <a:pPr lvl="1">
              <a:buFont typeface="Arial" panose="020B0604020202020204" pitchFamily="34" charset="0"/>
              <a:buChar char="•"/>
            </a:pPr>
            <a:r>
              <a:rPr sz="2200" dirty="0"/>
              <a:t>Maintain key performance indicators to evaluate the impact of updates</a:t>
            </a:r>
          </a:p>
          <a:p>
            <a:pPr lvl="1">
              <a:buFont typeface="Arial" panose="020B0604020202020204" pitchFamily="34" charset="0"/>
              <a:buChar char="•"/>
            </a:pPr>
            <a:r>
              <a:rPr sz="2200" dirty="0"/>
              <a:t>Phase roll-outs</a:t>
            </a:r>
          </a:p>
          <a:p>
            <a:pPr lvl="1">
              <a:buFont typeface="Arial" panose="020B0604020202020204" pitchFamily="34" charset="0"/>
              <a:buChar char="•"/>
            </a:pPr>
            <a:r>
              <a:rPr sz="2200" dirty="0"/>
              <a:t>Evaluate business impact of new features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Deployment Example: Facebook.com"/>
          <p:cNvSpPr txBox="1">
            <a:spLocks noGrp="1"/>
          </p:cNvSpPr>
          <p:nvPr>
            <p:ph type="title"/>
          </p:nvPr>
        </p:nvSpPr>
        <p:spPr>
          <a:prstGeom prst="rect">
            <a:avLst/>
          </a:prstGeom>
        </p:spPr>
        <p:txBody>
          <a:bodyPr/>
          <a:lstStyle/>
          <a:p>
            <a:r>
              <a:rPr lang="en-US" dirty="0"/>
              <a:t>Post-2016: truly continuous releases from master branch</a:t>
            </a:r>
            <a:endParaRPr dirty="0"/>
          </a:p>
        </p:txBody>
      </p:sp>
      <p:pic>
        <p:nvPicPr>
          <p:cNvPr id="405" name="GIYNPgGn5SctXdIGAAAAAAAkALkybj0JAAAB.jpg" descr="GIYNPgGn5SctXdIGAAAAAAAkALkybj0JAAAB.jpg"/>
          <p:cNvPicPr>
            <a:picLocks noChangeAspect="1"/>
          </p:cNvPicPr>
          <p:nvPr/>
        </p:nvPicPr>
        <p:blipFill>
          <a:blip r:embed="rId3"/>
          <a:stretch>
            <a:fillRect/>
          </a:stretch>
        </p:blipFill>
        <p:spPr>
          <a:xfrm>
            <a:off x="1371307" y="1405782"/>
            <a:ext cx="9449385" cy="5315280"/>
          </a:xfrm>
          <a:prstGeom prst="rect">
            <a:avLst/>
          </a:prstGeom>
          <a:ln w="12700">
            <a:miter lim="400000"/>
          </a:ln>
        </p:spPr>
      </p:pic>
      <p:sp>
        <p:nvSpPr>
          <p:cNvPr id="406" name="https://engineering.fb.com/2017/08/31/web/rapid-release-at-massive-scale/"/>
          <p:cNvSpPr txBox="1"/>
          <p:nvPr/>
        </p:nvSpPr>
        <p:spPr>
          <a:xfrm>
            <a:off x="3016770" y="6571022"/>
            <a:ext cx="5540104" cy="30008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tIns="45719" rIns="45719" bIns="45719">
            <a:spAutoFit/>
          </a:bodyPr>
          <a:lstStyle>
            <a:lvl1pPr>
              <a:defRPr sz="2700">
                <a:hlinkClick r:id="" action="ppaction://noaction"/>
              </a:defRPr>
            </a:lvl1pPr>
          </a:lstStyle>
          <a:p>
            <a:r>
              <a:rPr sz="1350"/>
              <a:t>https://engineering.fb.com/2017/08/31/web/rapid-release-at-massive-scale/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56843F-6183-CFB5-2510-F4EF396D1165}"/>
            </a:ext>
          </a:extLst>
        </p:cNvPr>
        <p:cNvGrpSpPr/>
        <p:nvPr/>
      </p:nvGrpSpPr>
      <p:grpSpPr>
        <a:xfrm>
          <a:off x="0" y="0"/>
          <a:ext cx="0" cy="0"/>
          <a:chOff x="0" y="0"/>
          <a:chExt cx="0" cy="0"/>
        </a:xfrm>
      </p:grpSpPr>
      <p:sp>
        <p:nvSpPr>
          <p:cNvPr id="403" name="Deployment Example: Facebook.com">
            <a:extLst>
              <a:ext uri="{FF2B5EF4-FFF2-40B4-BE49-F238E27FC236}">
                <a16:creationId xmlns:a16="http://schemas.microsoft.com/office/drawing/2014/main" id="{771F6939-00EE-8045-D084-433D98CAEF0E}"/>
              </a:ext>
            </a:extLst>
          </p:cNvPr>
          <p:cNvSpPr txBox="1">
            <a:spLocks noGrp="1"/>
          </p:cNvSpPr>
          <p:nvPr>
            <p:ph type="title"/>
          </p:nvPr>
        </p:nvSpPr>
        <p:spPr>
          <a:prstGeom prst="rect">
            <a:avLst/>
          </a:prstGeom>
        </p:spPr>
        <p:txBody>
          <a:bodyPr/>
          <a:lstStyle/>
          <a:p>
            <a:r>
              <a:rPr lang="en-US" dirty="0"/>
              <a:t>Post-2016: Truly Continuous Releases from Master Branch (excerpts from blog post)</a:t>
            </a:r>
            <a:endParaRPr dirty="0"/>
          </a:p>
        </p:txBody>
      </p:sp>
      <p:sp>
        <p:nvSpPr>
          <p:cNvPr id="404" name="Post-2016: Truly continuous releases from master branch">
            <a:extLst>
              <a:ext uri="{FF2B5EF4-FFF2-40B4-BE49-F238E27FC236}">
                <a16:creationId xmlns:a16="http://schemas.microsoft.com/office/drawing/2014/main" id="{560BEE61-8C76-3C5F-9F89-6496BF941AA2}"/>
              </a:ext>
            </a:extLst>
          </p:cNvPr>
          <p:cNvSpPr txBox="1">
            <a:spLocks noGrp="1"/>
          </p:cNvSpPr>
          <p:nvPr>
            <p:ph idx="1"/>
          </p:nvPr>
        </p:nvSpPr>
        <p:spPr>
          <a:prstGeom prst="rect">
            <a:avLst/>
          </a:prstGeom>
        </p:spPr>
        <p:txBody>
          <a:bodyPr>
            <a:noAutofit/>
          </a:bodyPr>
          <a:lstStyle/>
          <a:p>
            <a:pPr marL="371475" indent="-371475" defTabSz="228600">
              <a:lnSpc>
                <a:spcPct val="117999"/>
              </a:lnSpc>
              <a:buFont typeface="+mj-lt"/>
              <a:buAutoNum type="arabicPeriod"/>
              <a:defRPr sz="2200">
                <a:latin typeface="Helvetica Neue"/>
                <a:ea typeface="Helvetica Neue"/>
                <a:cs typeface="Helvetica Neue"/>
                <a:sym typeface="Helvetica Neue"/>
              </a:defRPr>
            </a:pPr>
            <a:r>
              <a:rPr lang="en-US" sz="1600" dirty="0">
                <a:latin typeface="Aptos" panose="020B0004020202020204" pitchFamily="34" charset="0"/>
              </a:rPr>
              <a:t>First, diffs that have passed a series of automated internal tests and land in master are pushed out to Facebook employees. </a:t>
            </a:r>
          </a:p>
          <a:p>
            <a:pPr marL="371475" indent="-371475" defTabSz="228600">
              <a:lnSpc>
                <a:spcPct val="117999"/>
              </a:lnSpc>
              <a:buFont typeface="+mj-lt"/>
              <a:buAutoNum type="arabicPeriod"/>
              <a:defRPr sz="2200">
                <a:latin typeface="Helvetica Neue"/>
                <a:ea typeface="Helvetica Neue"/>
                <a:cs typeface="Helvetica Neue"/>
                <a:sym typeface="Helvetica Neue"/>
              </a:defRPr>
            </a:pPr>
            <a:r>
              <a:rPr lang="en-US" sz="1600" dirty="0">
                <a:latin typeface="Aptos" panose="020B0004020202020204" pitchFamily="34" charset="0"/>
              </a:rPr>
              <a:t>In this stage, get push-blocking alerts if we’ve introduced a regression, and an emergency stop button lets us keep the release from going any further. </a:t>
            </a:r>
          </a:p>
          <a:p>
            <a:pPr marL="371475" indent="-371475" defTabSz="228600">
              <a:lnSpc>
                <a:spcPct val="117999"/>
              </a:lnSpc>
              <a:buFont typeface="+mj-lt"/>
              <a:buAutoNum type="arabicPeriod"/>
              <a:defRPr sz="2200">
                <a:latin typeface="Helvetica Neue"/>
                <a:ea typeface="Helvetica Neue"/>
                <a:cs typeface="Helvetica Neue"/>
                <a:sym typeface="Helvetica Neue"/>
              </a:defRPr>
            </a:pPr>
            <a:r>
              <a:rPr lang="en-US" sz="1600" dirty="0">
                <a:latin typeface="Aptos" panose="020B0004020202020204" pitchFamily="34" charset="0"/>
              </a:rPr>
              <a:t>If everything is OK, push the changes to 2 percent of production, where again we collect signal and monitor alerts, especially for edge cases that our testing or employee dogfooding may not have picked up. </a:t>
            </a:r>
          </a:p>
          <a:p>
            <a:pPr marL="371475" indent="-371475" defTabSz="228600">
              <a:lnSpc>
                <a:spcPct val="117999"/>
              </a:lnSpc>
              <a:buFont typeface="+mj-lt"/>
              <a:buAutoNum type="arabicPeriod"/>
              <a:defRPr sz="2200">
                <a:latin typeface="Helvetica Neue"/>
                <a:ea typeface="Helvetica Neue"/>
                <a:cs typeface="Helvetica Neue"/>
                <a:sym typeface="Helvetica Neue"/>
              </a:defRPr>
            </a:pPr>
            <a:r>
              <a:rPr lang="en-US" sz="1600" dirty="0">
                <a:latin typeface="Aptos" panose="020B0004020202020204" pitchFamily="34" charset="0"/>
              </a:rPr>
              <a:t>Finally, roll out to 100 percent of production, </a:t>
            </a:r>
            <a:r>
              <a:rPr lang="en-US" sz="1600" dirty="0"/>
              <a:t>where</a:t>
            </a:r>
            <a:r>
              <a:rPr lang="en-US" sz="1600" dirty="0">
                <a:latin typeface="Aptos" panose="020B0004020202020204" pitchFamily="34" charset="0"/>
              </a:rPr>
              <a:t> our Flytrap tool aggregates user reports and alerts us to any anomalies.</a:t>
            </a:r>
          </a:p>
          <a:p>
            <a:pPr marL="371475" indent="-371475" defTabSz="228600">
              <a:lnSpc>
                <a:spcPct val="117999"/>
              </a:lnSpc>
              <a:buFont typeface="+mj-lt"/>
              <a:buAutoNum type="arabicPeriod"/>
              <a:defRPr sz="2200">
                <a:latin typeface="Helvetica Neue"/>
                <a:ea typeface="Helvetica Neue"/>
                <a:cs typeface="Helvetica Neue"/>
                <a:sym typeface="Helvetica Neue"/>
              </a:defRPr>
            </a:pPr>
            <a:r>
              <a:rPr lang="en-US" sz="1600" dirty="0">
                <a:latin typeface="Aptos" panose="020B0004020202020204" pitchFamily="34" charset="0"/>
              </a:rPr>
              <a:t>Many of the changes are initially kept behind feature flags, which allows to roll out mobile and web code releases independently from new features, helping to lower the risk of any particular update causing a problem.</a:t>
            </a:r>
          </a:p>
          <a:p>
            <a:pPr marL="371475" indent="-371475" defTabSz="228600">
              <a:lnSpc>
                <a:spcPct val="117999"/>
              </a:lnSpc>
              <a:buFont typeface="+mj-lt"/>
              <a:buAutoNum type="arabicPeriod"/>
              <a:defRPr sz="2200">
                <a:latin typeface="Helvetica Neue"/>
                <a:ea typeface="Helvetica Neue"/>
                <a:cs typeface="Helvetica Neue"/>
                <a:sym typeface="Helvetica Neue"/>
              </a:defRPr>
            </a:pPr>
            <a:r>
              <a:rPr lang="en-US" sz="1600" dirty="0">
                <a:latin typeface="Aptos" panose="020B0004020202020204" pitchFamily="34" charset="0"/>
              </a:rPr>
              <a:t> If we do find a problem, simply switch the feature off rather than revert back to a previous version or fix forward.</a:t>
            </a:r>
          </a:p>
        </p:txBody>
      </p:sp>
      <p:sp>
        <p:nvSpPr>
          <p:cNvPr id="406" name="https://engineering.fb.com/2017/08/31/web/rapid-release-at-massive-scale/">
            <a:extLst>
              <a:ext uri="{FF2B5EF4-FFF2-40B4-BE49-F238E27FC236}">
                <a16:creationId xmlns:a16="http://schemas.microsoft.com/office/drawing/2014/main" id="{FA0A192D-F0F6-5400-972F-08491860DA78}"/>
              </a:ext>
            </a:extLst>
          </p:cNvPr>
          <p:cNvSpPr txBox="1"/>
          <p:nvPr/>
        </p:nvSpPr>
        <p:spPr>
          <a:xfrm>
            <a:off x="3016770" y="6571022"/>
            <a:ext cx="5540104" cy="30008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45719" tIns="45719" rIns="45719" bIns="45719">
            <a:spAutoFit/>
          </a:bodyPr>
          <a:lstStyle>
            <a:lvl1pPr>
              <a:defRPr sz="2700">
                <a:hlinkClick r:id="" action="ppaction://noaction"/>
              </a:defRPr>
            </a:lvl1pPr>
          </a:lstStyle>
          <a:p>
            <a:r>
              <a:rPr sz="1350"/>
              <a:t>https://engineering.fb.com/2017/08/31/web/rapid-release-at-massive-scale/</a:t>
            </a:r>
          </a:p>
        </p:txBody>
      </p:sp>
    </p:spTree>
    <p:extLst>
      <p:ext uri="{BB962C8B-B14F-4D97-AF65-F5344CB8AC3E}">
        <p14:creationId xmlns:p14="http://schemas.microsoft.com/office/powerpoint/2010/main" val="33667952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3" name="Monitoring"/>
          <p:cNvSpPr txBox="1">
            <a:spLocks noGrp="1"/>
          </p:cNvSpPr>
          <p:nvPr>
            <p:ph type="title"/>
          </p:nvPr>
        </p:nvSpPr>
        <p:spPr>
          <a:prstGeom prst="rect">
            <a:avLst/>
          </a:prstGeom>
        </p:spPr>
        <p:txBody>
          <a:bodyPr>
            <a:normAutofit/>
          </a:bodyPr>
          <a:lstStyle>
            <a:lvl1pPr defTabSz="2389570">
              <a:defRPr sz="7448" spc="-196"/>
            </a:lvl1pPr>
          </a:lstStyle>
          <a:p>
            <a:r>
              <a:rPr sz="3600" dirty="0"/>
              <a:t>Continuous Delivery Tools </a:t>
            </a:r>
            <a:r>
              <a:rPr lang="en-US" sz="3600" dirty="0"/>
              <a:t>Can </a:t>
            </a:r>
            <a:r>
              <a:rPr sz="3600" dirty="0"/>
              <a:t>Take Automated Actions</a:t>
            </a:r>
          </a:p>
        </p:txBody>
      </p:sp>
      <p:sp>
        <p:nvSpPr>
          <p:cNvPr id="464" name="Automatically detecting irregular behavior at Netflix"/>
          <p:cNvSpPr txBox="1">
            <a:spLocks noGrp="1"/>
          </p:cNvSpPr>
          <p:nvPr>
            <p:ph idx="1"/>
          </p:nvPr>
        </p:nvSpPr>
        <p:spPr>
          <a:prstGeom prst="rect">
            <a:avLst/>
          </a:prstGeom>
        </p:spPr>
        <p:txBody>
          <a:bodyPr>
            <a:normAutofit/>
          </a:bodyPr>
          <a:lstStyle/>
          <a:p>
            <a:r>
              <a:rPr lang="en-US" dirty="0"/>
              <a:t>Example: </a:t>
            </a:r>
            <a:r>
              <a:rPr dirty="0"/>
              <a:t>Automated roll-back of updates at Netflix based on </a:t>
            </a:r>
            <a:r>
              <a:rPr lang="en-US" dirty="0"/>
              <a:t>"streams-per-second" (SPS)</a:t>
            </a:r>
            <a:endParaRPr dirty="0"/>
          </a:p>
        </p:txBody>
      </p:sp>
      <p:pic>
        <p:nvPicPr>
          <p:cNvPr id="466" name="Image" descr="Image"/>
          <p:cNvPicPr>
            <a:picLocks noChangeAspect="1"/>
          </p:cNvPicPr>
          <p:nvPr/>
        </p:nvPicPr>
        <p:blipFill>
          <a:blip r:embed="rId3"/>
          <a:stretch>
            <a:fillRect/>
          </a:stretch>
        </p:blipFill>
        <p:spPr>
          <a:xfrm>
            <a:off x="2186432" y="2391472"/>
            <a:ext cx="7819136" cy="4165371"/>
          </a:xfrm>
          <a:prstGeom prst="rect">
            <a:avLst/>
          </a:prstGeom>
          <a:ln w="12700">
            <a:miter lim="400000"/>
          </a:ln>
        </p:spPr>
      </p:pic>
      <p:sp>
        <p:nvSpPr>
          <p:cNvPr id="467" name="https://www.youtube.com/watch?v=qyzymLlj9ag"/>
          <p:cNvSpPr txBox="1"/>
          <p:nvPr/>
        </p:nvSpPr>
        <p:spPr>
          <a:xfrm>
            <a:off x="6764742" y="6527682"/>
            <a:ext cx="2840521" cy="2077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defTabSz="2438337">
              <a:defRPr sz="2200" u="sng">
                <a:solidFill>
                  <a:srgbClr val="0000FF"/>
                </a:solidFill>
                <a:uFill>
                  <a:solidFill>
                    <a:srgbClr val="0000FF"/>
                  </a:solidFill>
                </a:uFill>
                <a:latin typeface="+mj-lt"/>
                <a:ea typeface="+mj-ea"/>
                <a:cs typeface="+mj-cs"/>
                <a:sym typeface="Helvetica Neue"/>
                <a:hlinkClick r:id="" action="ppaction://noaction"/>
              </a:defRPr>
            </a:lvl1pPr>
          </a:lstStyle>
          <a:p>
            <a:r>
              <a:rPr sz="1100">
                <a:hlinkClick r:id="rId4"/>
              </a:rPr>
              <a:t>https://www.youtube.com/watch?v=qyzymLlj9ag</a:t>
            </a:r>
          </a:p>
        </p:txBody>
      </p:sp>
    </p:spTree>
    <p:extLst>
      <p:ext uri="{BB962C8B-B14F-4D97-AF65-F5344CB8AC3E}">
        <p14:creationId xmlns:p14="http://schemas.microsoft.com/office/powerpoint/2010/main" val="17276674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 name="Title 1"/>
          <p:cNvSpPr txBox="1">
            <a:spLocks noGrp="1"/>
          </p:cNvSpPr>
          <p:nvPr>
            <p:ph type="title"/>
          </p:nvPr>
        </p:nvSpPr>
        <p:spPr>
          <a:prstGeom prst="rect">
            <a:avLst/>
          </a:prstGeom>
        </p:spPr>
        <p:txBody>
          <a:bodyPr>
            <a:normAutofit/>
          </a:bodyPr>
          <a:lstStyle>
            <a:lvl1pPr>
              <a:defRPr sz="7600" spc="-200"/>
            </a:lvl1pPr>
          </a:lstStyle>
          <a:p>
            <a:r>
              <a:rPr sz="3600" dirty="0"/>
              <a:t>Monitoring Services </a:t>
            </a:r>
            <a:r>
              <a:rPr lang="en-US" sz="3600" dirty="0"/>
              <a:t>Can </a:t>
            </a:r>
            <a:r>
              <a:rPr sz="3600" dirty="0"/>
              <a:t>Take Automated Actions</a:t>
            </a:r>
          </a:p>
        </p:txBody>
      </p:sp>
      <p:pic>
        <p:nvPicPr>
          <p:cNvPr id="496" name="Picture 5" descr="Picture 5"/>
          <p:cNvPicPr>
            <a:picLocks noChangeAspect="1"/>
          </p:cNvPicPr>
          <p:nvPr/>
        </p:nvPicPr>
        <p:blipFill>
          <a:blip r:embed="rId3"/>
          <a:stretch>
            <a:fillRect/>
          </a:stretch>
        </p:blipFill>
        <p:spPr>
          <a:xfrm>
            <a:off x="838200" y="1629549"/>
            <a:ext cx="12017375" cy="5752305"/>
          </a:xfrm>
          <a:prstGeom prst="rect">
            <a:avLst/>
          </a:prstGeom>
          <a:ln w="12700">
            <a:miter lim="400000"/>
          </a:ln>
        </p:spPr>
      </p:pic>
    </p:spTree>
    <p:extLst>
      <p:ext uri="{BB962C8B-B14F-4D97-AF65-F5344CB8AC3E}">
        <p14:creationId xmlns:p14="http://schemas.microsoft.com/office/powerpoint/2010/main" val="35876699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From Monitoring to Observability"/>
          <p:cNvSpPr txBox="1">
            <a:spLocks noGrp="1"/>
          </p:cNvSpPr>
          <p:nvPr>
            <p:ph type="title"/>
          </p:nvPr>
        </p:nvSpPr>
        <p:spPr>
          <a:prstGeom prst="rect">
            <a:avLst/>
          </a:prstGeom>
        </p:spPr>
        <p:txBody>
          <a:bodyPr>
            <a:normAutofit/>
          </a:bodyPr>
          <a:lstStyle/>
          <a:p>
            <a:r>
              <a:rPr sz="3600" dirty="0">
                <a:solidFill>
                  <a:srgbClr val="0070C0"/>
                </a:solidFill>
              </a:rPr>
              <a:t>From Monitoring to Observability</a:t>
            </a:r>
          </a:p>
        </p:txBody>
      </p:sp>
      <p:sp>
        <p:nvSpPr>
          <p:cNvPr id="480" name="Understanding what is going on inside of our deployed systems"/>
          <p:cNvSpPr txBox="1">
            <a:spLocks noGrp="1"/>
          </p:cNvSpPr>
          <p:nvPr>
            <p:ph idx="1"/>
          </p:nvPr>
        </p:nvSpPr>
        <p:spPr>
          <a:prstGeom prst="rect">
            <a:avLst/>
          </a:prstGeom>
        </p:spPr>
        <p:txBody>
          <a:bodyPr>
            <a:normAutofit/>
          </a:bodyPr>
          <a:lstStyle/>
          <a:p>
            <a:r>
              <a:rPr sz="2400" dirty="0"/>
              <a:t>Understanding what is going on inside of our deployed systems</a:t>
            </a:r>
            <a:r>
              <a:rPr lang="en-US" sz="2400" dirty="0"/>
              <a:t> by visualizing </a:t>
            </a:r>
            <a:r>
              <a:rPr lang="en-US" sz="2400"/>
              <a:t>internal metrics</a:t>
            </a:r>
            <a:endParaRPr sz="2400" dirty="0"/>
          </a:p>
        </p:txBody>
      </p:sp>
      <p:pic>
        <p:nvPicPr>
          <p:cNvPr id="482" name="Image" descr="Image"/>
          <p:cNvPicPr>
            <a:picLocks noChangeAspect="1"/>
          </p:cNvPicPr>
          <p:nvPr/>
        </p:nvPicPr>
        <p:blipFill>
          <a:blip r:embed="rId3"/>
          <a:stretch>
            <a:fillRect/>
          </a:stretch>
        </p:blipFill>
        <p:spPr>
          <a:xfrm>
            <a:off x="838200" y="2300601"/>
            <a:ext cx="9501271" cy="5238600"/>
          </a:xfrm>
          <a:prstGeom prst="rect">
            <a:avLst/>
          </a:prstGeom>
          <a:ln w="12700">
            <a:miter lim="400000"/>
          </a:ln>
        </p:spPr>
      </p:pic>
      <p:grpSp>
        <p:nvGrpSpPr>
          <p:cNvPr id="485" name="Example dashboard by DataDog:…"/>
          <p:cNvGrpSpPr/>
          <p:nvPr/>
        </p:nvGrpSpPr>
        <p:grpSpPr>
          <a:xfrm>
            <a:off x="717550" y="2300601"/>
            <a:ext cx="4495547" cy="1251309"/>
            <a:chOff x="0" y="0"/>
            <a:chExt cx="5153151" cy="2044700"/>
          </a:xfrm>
        </p:grpSpPr>
        <p:sp>
          <p:nvSpPr>
            <p:cNvPr id="484" name="Example dashboard by DataDog:…"/>
            <p:cNvSpPr txBox="1"/>
            <p:nvPr/>
          </p:nvSpPr>
          <p:spPr>
            <a:xfrm>
              <a:off x="203200" y="735076"/>
              <a:ext cx="4746752" cy="536450"/>
            </a:xfrm>
            <a:prstGeom prst="rect">
              <a:avLst/>
            </a:prstGeom>
            <a:solidFill>
              <a:srgbClr val="FFFFFF"/>
            </a:solidFill>
            <a:ln>
              <a:noFill/>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p>
              <a:r>
                <a:rPr sz="900"/>
                <a:t>Example dashboard by DataDog:</a:t>
              </a:r>
            </a:p>
            <a:p>
              <a:r>
                <a:rPr sz="900" u="sng">
                  <a:solidFill>
                    <a:srgbClr val="0000FF"/>
                  </a:solidFill>
                  <a:uFill>
                    <a:solidFill>
                      <a:srgbClr val="0000FF"/>
                    </a:solidFill>
                  </a:uFill>
                  <a:hlinkClick r:id="rId4"/>
                </a:rPr>
                <a:t>https://www.datadoghq.com/blog/gke-dashboards-integration-improvements/</a:t>
              </a:r>
              <a:r>
                <a:rPr sz="900"/>
                <a:t> </a:t>
              </a:r>
            </a:p>
          </p:txBody>
        </p:sp>
        <p:pic>
          <p:nvPicPr>
            <p:cNvPr id="483" name="Example dashboard by DataDog:… Example dashboard by DataDog:https://www.datadoghq.com/blog/gke-dashboards-integration-improvements/ " descr="Example dashboard by DataDog:… Example dashboard by DataDog:https://www.datadoghq.com/blog/gke-dashboards-integration-improvements/ "/>
            <p:cNvPicPr>
              <a:picLocks/>
            </p:cNvPicPr>
            <p:nvPr/>
          </p:nvPicPr>
          <p:blipFill>
            <a:blip r:embed="rId5"/>
            <a:stretch>
              <a:fillRect/>
            </a:stretch>
          </p:blipFill>
          <p:spPr>
            <a:xfrm>
              <a:off x="0" y="0"/>
              <a:ext cx="5153151" cy="2044700"/>
            </a:xfrm>
            <a:prstGeom prst="rect">
              <a:avLst/>
            </a:prstGeom>
            <a:effectLst/>
          </p:spPr>
        </p:pic>
      </p:grpSp>
    </p:spTree>
    <p:extLst>
      <p:ext uri="{BB962C8B-B14F-4D97-AF65-F5344CB8AC3E}">
        <p14:creationId xmlns:p14="http://schemas.microsoft.com/office/powerpoint/2010/main" val="3012736755"/>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8" name="Robert_McNamara_at_a_cabinet_meeting,_22_Nov_1967.jpg" descr="Robert_McNamara_at_a_cabinet_meeting,_22_Nov_1967.jpg"/>
          <p:cNvPicPr>
            <a:picLocks noChangeAspect="1"/>
          </p:cNvPicPr>
          <p:nvPr/>
        </p:nvPicPr>
        <p:blipFill>
          <a:blip r:embed="rId3"/>
          <a:stretch>
            <a:fillRect/>
          </a:stretch>
        </p:blipFill>
        <p:spPr>
          <a:xfrm>
            <a:off x="7927270" y="-1"/>
            <a:ext cx="4516383" cy="6858001"/>
          </a:xfrm>
          <a:prstGeom prst="rect">
            <a:avLst/>
          </a:prstGeom>
          <a:ln w="12700">
            <a:miter lim="400000"/>
          </a:ln>
        </p:spPr>
      </p:pic>
      <p:sp>
        <p:nvSpPr>
          <p:cNvPr id="476" name="Beware of Metrics"/>
          <p:cNvSpPr txBox="1">
            <a:spLocks noGrp="1"/>
          </p:cNvSpPr>
          <p:nvPr>
            <p:ph type="title"/>
          </p:nvPr>
        </p:nvSpPr>
        <p:spPr>
          <a:prstGeom prst="rect">
            <a:avLst/>
          </a:prstGeom>
        </p:spPr>
        <p:txBody>
          <a:bodyPr/>
          <a:lstStyle/>
          <a:p>
            <a:r>
              <a:rPr dirty="0"/>
              <a:t>Beware of Metrics</a:t>
            </a:r>
          </a:p>
        </p:txBody>
      </p:sp>
      <p:sp>
        <p:nvSpPr>
          <p:cNvPr id="477" name="McNamara Fallacy"/>
          <p:cNvSpPr txBox="1">
            <a:spLocks noGrp="1"/>
          </p:cNvSpPr>
          <p:nvPr>
            <p:ph idx="1"/>
          </p:nvPr>
        </p:nvSpPr>
        <p:spPr>
          <a:xfrm>
            <a:off x="838200" y="1500160"/>
            <a:ext cx="6845968" cy="4351338"/>
          </a:xfrm>
          <a:prstGeom prst="rect">
            <a:avLst/>
          </a:prstGeom>
        </p:spPr>
        <p:txBody>
          <a:bodyPr>
            <a:normAutofit/>
          </a:bodyPr>
          <a:lstStyle/>
          <a:p>
            <a:r>
              <a:rPr sz="2700" dirty="0">
                <a:latin typeface="Calibri" panose="020F0502020204030204" pitchFamily="34" charset="0"/>
                <a:cs typeface="Calibri" panose="020F0502020204030204" pitchFamily="34" charset="0"/>
              </a:rPr>
              <a:t>McNamara Fallacy</a:t>
            </a:r>
          </a:p>
          <a:p>
            <a:pPr lvl="1">
              <a:buFont typeface="Arial" panose="020B0604020202020204" pitchFamily="34" charset="0"/>
              <a:buChar char="•"/>
            </a:pPr>
            <a:r>
              <a:rPr sz="2700" dirty="0">
                <a:latin typeface="Calibri" panose="020F0502020204030204" pitchFamily="34" charset="0"/>
                <a:cs typeface="Calibri" panose="020F0502020204030204" pitchFamily="34" charset="0"/>
              </a:rPr>
              <a:t>Measure whatever can be easily measured</a:t>
            </a:r>
          </a:p>
          <a:p>
            <a:pPr lvl="1">
              <a:buFont typeface="Arial" panose="020B0604020202020204" pitchFamily="34" charset="0"/>
              <a:buChar char="•"/>
            </a:pPr>
            <a:r>
              <a:rPr sz="2700" dirty="0">
                <a:latin typeface="Calibri" panose="020F0502020204030204" pitchFamily="34" charset="0"/>
                <a:cs typeface="Calibri" panose="020F0502020204030204" pitchFamily="34" charset="0"/>
              </a:rPr>
              <a:t>Disregard that which cannot be measured easily</a:t>
            </a:r>
          </a:p>
          <a:p>
            <a:pPr lvl="1">
              <a:buFont typeface="Arial" panose="020B0604020202020204" pitchFamily="34" charset="0"/>
              <a:buChar char="•"/>
            </a:pPr>
            <a:r>
              <a:rPr sz="2700" dirty="0">
                <a:latin typeface="Calibri" panose="020F0502020204030204" pitchFamily="34" charset="0"/>
                <a:cs typeface="Calibri" panose="020F0502020204030204" pitchFamily="34" charset="0"/>
              </a:rPr>
              <a:t>Presume that which cannot be measured easily is not important</a:t>
            </a:r>
          </a:p>
          <a:p>
            <a:pPr lvl="1">
              <a:buFont typeface="Arial" panose="020B0604020202020204" pitchFamily="34" charset="0"/>
              <a:buChar char="•"/>
            </a:pPr>
            <a:r>
              <a:rPr sz="2700" dirty="0">
                <a:latin typeface="Calibri" panose="020F0502020204030204" pitchFamily="34" charset="0"/>
                <a:cs typeface="Calibri" panose="020F0502020204030204" pitchFamily="34" charset="0"/>
              </a:rPr>
              <a:t>Presume that which cannot be measured easily does not exist</a:t>
            </a:r>
          </a:p>
        </p:txBody>
      </p:sp>
    </p:spTree>
    <p:extLst>
      <p:ext uri="{BB962C8B-B14F-4D97-AF65-F5344CB8AC3E}">
        <p14:creationId xmlns:p14="http://schemas.microsoft.com/office/powerpoint/2010/main" val="14051098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Case Study of a Failed Deployment: Knight Capital"/>
          <p:cNvSpPr txBox="1">
            <a:spLocks noGrp="1"/>
          </p:cNvSpPr>
          <p:nvPr>
            <p:ph type="title"/>
          </p:nvPr>
        </p:nvSpPr>
        <p:spPr>
          <a:prstGeom prst="rect">
            <a:avLst/>
          </a:prstGeom>
        </p:spPr>
        <p:txBody>
          <a:bodyPr/>
          <a:lstStyle/>
          <a:p>
            <a:r>
              <a:rPr lang="en-US" dirty="0"/>
              <a:t>What not to do: Failed Deployment at Knight Capital</a:t>
            </a:r>
            <a:endParaRPr dirty="0"/>
          </a:p>
        </p:txBody>
      </p:sp>
      <p:sp>
        <p:nvSpPr>
          <p:cNvPr id="2" name="Content Placeholder 1">
            <a:extLst>
              <a:ext uri="{FF2B5EF4-FFF2-40B4-BE49-F238E27FC236}">
                <a16:creationId xmlns:a16="http://schemas.microsoft.com/office/drawing/2014/main" id="{59F5D69B-F06D-FC71-5C53-775520F3C24F}"/>
              </a:ext>
            </a:extLst>
          </p:cNvPr>
          <p:cNvSpPr>
            <a:spLocks noGrp="1"/>
          </p:cNvSpPr>
          <p:nvPr>
            <p:ph idx="1"/>
          </p:nvPr>
        </p:nvSpPr>
        <p:spPr/>
        <p:txBody>
          <a:bodyPr/>
          <a:lstStyle/>
          <a:p>
            <a:endParaRPr lang="en-US"/>
          </a:p>
        </p:txBody>
      </p:sp>
      <p:pic>
        <p:nvPicPr>
          <p:cNvPr id="242" name="YAhPZnUy7DsE0zBo7MjKsBCvhDYBt_tOKDjQFdJkZxw-yj2SeLyQPKmzGWVAdm0pKHznveXtyFn9-mrL9bX5O3ae6Y5kqa0k40FxLN0QZgjoEgGAKqyev27rSeeuqHLigY4YsDED7C02zknD660CUt1fyrzLDDI_gFwIL97u1OOUJefZ2XtSgdJtBqw4qg.png" descr="YAhPZnUy7DsE0zBo7MjKsBCvhDYBt_tOKDjQFdJkZxw-yj2SeLyQPKmzGWVAdm0pKHznveXtyFn9-mrL9bX5O3ae6Y5kqa0k40FxLN0QZgjoEgGAKqyev27rSeeuqHLigY4YsDED7C02zknD660CUt1fyrzLDDI_gFwIL97u1OOUJefZ2XtSgdJtBqw4qg.png"/>
          <p:cNvPicPr>
            <a:picLocks noChangeAspect="1"/>
          </p:cNvPicPr>
          <p:nvPr/>
        </p:nvPicPr>
        <p:blipFill>
          <a:blip r:embed="rId3"/>
          <a:stretch>
            <a:fillRect/>
          </a:stretch>
        </p:blipFill>
        <p:spPr>
          <a:xfrm>
            <a:off x="7230446" y="3353259"/>
            <a:ext cx="4341055" cy="2676984"/>
          </a:xfrm>
          <a:prstGeom prst="rect">
            <a:avLst/>
          </a:prstGeom>
          <a:ln w="12700">
            <a:miter lim="400000"/>
          </a:ln>
        </p:spPr>
      </p:pic>
      <p:pic>
        <p:nvPicPr>
          <p:cNvPr id="243" name="lj8UWPruyMWa9kgDmFlVp_qEXyjLmGxvPpRGCn-7f55oVAPVhSn6z3wNIXPJf8i_gC8sgU97c4btmhGlDXVO10t8s4inqnK9aeCFWt_zI1U-o1MwdtznGGvoI7nAwH72QO6Xl_NUTC-5J6QhQkGlPoLoaPajmsXfPAh6mQEH1s6hbKTtdKRDUtve-zobUg.png" descr="lj8UWPruyMWa9kgDmFlVp_qEXyjLmGxvPpRGCn-7f55oVAPVhSn6z3wNIXPJf8i_gC8sgU97c4btmhGlDXVO10t8s4inqnK9aeCFWt_zI1U-o1MwdtznGGvoI7nAwH72QO6Xl_NUTC-5J6QhQkGlPoLoaPajmsXfPAh6mQEH1s6hbKTtdKRDUtve-zobUg.png"/>
          <p:cNvPicPr>
            <a:picLocks noChangeAspect="1"/>
          </p:cNvPicPr>
          <p:nvPr/>
        </p:nvPicPr>
        <p:blipFill>
          <a:blip r:embed="rId4"/>
          <a:srcRect l="4454" t="1439" r="5970" b="60707"/>
          <a:stretch>
            <a:fillRect/>
          </a:stretch>
        </p:blipFill>
        <p:spPr>
          <a:xfrm>
            <a:off x="0" y="1572494"/>
            <a:ext cx="6997329" cy="4457749"/>
          </a:xfrm>
          <a:prstGeom prst="rect">
            <a:avLst/>
          </a:prstGeom>
          <a:ln w="12700">
            <a:miter lim="400000"/>
          </a:ln>
        </p:spPr>
      </p:pic>
      <p:sp>
        <p:nvSpPr>
          <p:cNvPr id="244" name="“In the week before go-live, a Knight engineer manually deployed the new RLP code in SMARS to its eight servers. However, the engineer made a mistake and did not copy the new code to one of the servers. Knight did not have a second engineer review the de"/>
          <p:cNvSpPr txBox="1"/>
          <p:nvPr/>
        </p:nvSpPr>
        <p:spPr>
          <a:xfrm>
            <a:off x="5769566" y="978836"/>
            <a:ext cx="6422434" cy="1805623"/>
          </a:xfrm>
          <a:prstGeom prst="rect">
            <a:avLst/>
          </a:prstGeom>
          <a:solidFill>
            <a:srgbClr val="FDFDFD"/>
          </a:solidFill>
          <a:ln>
            <a:solidFill>
              <a:srgbClr val="0A52B1"/>
            </a:solidFill>
          </a:ln>
          <a:effectLst>
            <a:outerShdw blurRad="63500" dist="102621" dir="8845007"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defTabSz="457200">
              <a:defRPr sz="3800">
                <a:solidFill>
                  <a:srgbClr val="333333"/>
                </a:solidFill>
              </a:defRPr>
            </a:lvl1pPr>
          </a:lstStyle>
          <a:p>
            <a:r>
              <a:rPr sz="1900"/>
              <a:t>“In the week before go-live, a Knight engineer manually deployed the new RLP code in SMARS to its 8 servers. However, he made </a:t>
            </a:r>
            <a:r>
              <a:rPr sz="1900">
                <a:highlight>
                  <a:srgbClr val="FFFF00"/>
                </a:highlight>
              </a:rPr>
              <a:t>a mistake and did not copy the new code to one of the servers. </a:t>
            </a:r>
            <a:r>
              <a:rPr sz="1900"/>
              <a:t>Knight did not have a second engineer review the deployment, and neither was there an automated system to alert anyone to the discrepancy. “</a:t>
            </a:r>
          </a:p>
        </p:txBody>
      </p:sp>
      <p:sp>
        <p:nvSpPr>
          <p:cNvPr id="245" name="https://www.henricodolfing.com/2019/06/project-failure-case-study-knight-capital.html"/>
          <p:cNvSpPr txBox="1"/>
          <p:nvPr/>
        </p:nvSpPr>
        <p:spPr>
          <a:xfrm>
            <a:off x="6044804" y="6623901"/>
            <a:ext cx="5392502" cy="2332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defTabSz="228600">
              <a:lnSpc>
                <a:spcPct val="117999"/>
              </a:lnSpc>
              <a:defRPr sz="2200" u="sng">
                <a:solidFill>
                  <a:srgbClr val="0000FF"/>
                </a:solidFill>
                <a:uFill>
                  <a:solidFill>
                    <a:srgbClr val="0000FF"/>
                  </a:solidFill>
                </a:uFill>
                <a:latin typeface="Helvetica Neue"/>
                <a:ea typeface="Helvetica Neue"/>
                <a:cs typeface="Helvetica Neue"/>
                <a:sym typeface="Helvetica Neue"/>
              </a:defRPr>
            </a:pPr>
            <a:r>
              <a:rPr sz="1100">
                <a:hlinkClick r:id="rId5"/>
              </a:rPr>
              <a:t>https://www.henricodolfing.com/2019/06/project-failure-case-study-knight-capital.html</a:t>
            </a:r>
            <a:r>
              <a:rPr sz="1100">
                <a:solidFill>
                  <a:srgbClr val="000000"/>
                </a:solidFill>
              </a:rPr>
              <a:t>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What Could Knight Capital Have Done Better?"/>
          <p:cNvSpPr txBox="1">
            <a:spLocks noGrp="1"/>
          </p:cNvSpPr>
          <p:nvPr>
            <p:ph type="title"/>
          </p:nvPr>
        </p:nvSpPr>
        <p:spPr>
          <a:prstGeom prst="rect">
            <a:avLst/>
          </a:prstGeom>
        </p:spPr>
        <p:txBody>
          <a:bodyPr>
            <a:normAutofit/>
          </a:bodyPr>
          <a:lstStyle>
            <a:lvl1pPr defTabSz="2340804">
              <a:defRPr sz="8100" spc="-200"/>
            </a:lvl1pPr>
          </a:lstStyle>
          <a:p>
            <a:r>
              <a:rPr sz="3600" dirty="0"/>
              <a:t>What could Knight capital have done better?</a:t>
            </a:r>
          </a:p>
        </p:txBody>
      </p:sp>
      <p:sp>
        <p:nvSpPr>
          <p:cNvPr id="483" name="Slide Subtitle"/>
          <p:cNvSpPr txBox="1">
            <a:spLocks noGrp="1"/>
          </p:cNvSpPr>
          <p:nvPr>
            <p:ph idx="1"/>
          </p:nvPr>
        </p:nvSpPr>
        <p:spPr>
          <a:prstGeom prst="rect">
            <a:avLst/>
          </a:prstGeom>
        </p:spPr>
        <p:txBody>
          <a:bodyPr/>
          <a:lstStyle/>
          <a:p>
            <a:r>
              <a:rPr dirty="0"/>
              <a:t>Use capture/replay testing instead of driving market conditions in a test</a:t>
            </a:r>
          </a:p>
          <a:p>
            <a:r>
              <a:rPr dirty="0"/>
              <a:t>Avoid including “test” code in production deployments</a:t>
            </a:r>
          </a:p>
          <a:p>
            <a:r>
              <a:rPr dirty="0"/>
              <a:t>Automate deployments</a:t>
            </a:r>
          </a:p>
          <a:p>
            <a:r>
              <a:rPr dirty="0"/>
              <a:t>Define and monitor risk-based KPIs</a:t>
            </a:r>
          </a:p>
          <a:p>
            <a:r>
              <a:rPr dirty="0"/>
              <a:t>Create checklists for responding to incidents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Infrastructure As Code: Overview"/>
          <p:cNvSpPr txBox="1">
            <a:spLocks noGrp="1"/>
          </p:cNvSpPr>
          <p:nvPr>
            <p:ph type="title"/>
          </p:nvPr>
        </p:nvSpPr>
        <p:spPr>
          <a:xfrm>
            <a:off x="838200" y="18256"/>
            <a:ext cx="10515600" cy="1325563"/>
          </a:xfrm>
        </p:spPr>
        <p:txBody>
          <a:bodyPr>
            <a:normAutofit/>
          </a:bodyPr>
          <a:lstStyle/>
          <a:p>
            <a:r>
              <a:rPr lang="en-US" dirty="0"/>
              <a:t>Aside: Infrastructure As Code</a:t>
            </a:r>
          </a:p>
        </p:txBody>
      </p:sp>
      <p:sp>
        <p:nvSpPr>
          <p:cNvPr id="296" name="Body Level One…"/>
          <p:cNvSpPr txBox="1">
            <a:spLocks noGrp="1"/>
          </p:cNvSpPr>
          <p:nvPr>
            <p:ph idx="1"/>
          </p:nvPr>
        </p:nvSpPr>
        <p:spPr>
          <a:xfrm>
            <a:off x="838200" y="1500188"/>
            <a:ext cx="7025640" cy="4351338"/>
          </a:xfr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p>
            <a:r>
              <a:rPr lang="en-US"/>
              <a:t>Provisioning servers is tedious and error prone</a:t>
            </a:r>
          </a:p>
          <a:p>
            <a:pPr lvl="1"/>
            <a:r>
              <a:rPr lang="en-US"/>
              <a:t>Deploy a VM, then </a:t>
            </a:r>
            <a:r>
              <a:rPr lang="en-US" err="1"/>
              <a:t>ssh</a:t>
            </a:r>
            <a:r>
              <a:rPr lang="en-US"/>
              <a:t> to it, install some packages, </a:t>
            </a:r>
            <a:r>
              <a:rPr lang="en-US" err="1"/>
              <a:t>etc</a:t>
            </a:r>
            <a:endParaRPr lang="en-US"/>
          </a:p>
          <a:p>
            <a:r>
              <a:rPr lang="en-US"/>
              <a:t>Keeping servers up-to-date is also a struggle</a:t>
            </a:r>
          </a:p>
          <a:p>
            <a:r>
              <a:rPr lang="en-US"/>
              <a:t>Ideal:</a:t>
            </a:r>
          </a:p>
          <a:p>
            <a:pPr lvl="1"/>
            <a:r>
              <a:rPr lang="en-US"/>
              <a:t>“Give me </a:t>
            </a:r>
            <a:r>
              <a:rPr lang="en-US" err="1"/>
              <a:t>HAProxy</a:t>
            </a:r>
            <a:r>
              <a:rPr lang="en-US"/>
              <a:t> with some configuration file, and keep that configuration in a git repo, and when I change it, roll out an update”</a:t>
            </a:r>
          </a:p>
          <a:p>
            <a:pPr lvl="1"/>
            <a:r>
              <a:rPr lang="en-US"/>
              <a:t>“Give me some containers running my NodeJS app, and when I update my app, roll it out to those containers”</a:t>
            </a:r>
          </a:p>
          <a:p>
            <a:pPr lvl="1"/>
            <a:r>
              <a:rPr lang="en-US"/>
              <a:t>“Give me a bunch of servers with MongoDB set up in a cluster”</a:t>
            </a:r>
          </a:p>
        </p:txBody>
      </p:sp>
      <p:pic>
        <p:nvPicPr>
          <p:cNvPr id="297" name="Image" descr="Image"/>
          <p:cNvPicPr>
            <a:picLocks noChangeAspect="1"/>
          </p:cNvPicPr>
          <p:nvPr/>
        </p:nvPicPr>
        <p:blipFill>
          <a:blip r:embed="rId3"/>
          <a:stretch>
            <a:fillRect/>
          </a:stretch>
        </p:blipFill>
        <p:spPr>
          <a:xfrm>
            <a:off x="7713318" y="2057400"/>
            <a:ext cx="3987801" cy="1981200"/>
          </a:xfrm>
          <a:prstGeom prst="rect">
            <a:avLst/>
          </a:prstGeom>
          <a:ln w="12700">
            <a:miter lim="400000"/>
          </a:ln>
        </p:spPr>
      </p:pic>
      <p:sp>
        <p:nvSpPr>
          <p:cNvPr id="298" name="Line"/>
          <p:cNvSpPr/>
          <p:nvPr/>
        </p:nvSpPr>
        <p:spPr>
          <a:xfrm flipV="1">
            <a:off x="8460113" y="1800896"/>
            <a:ext cx="2494209" cy="2494209"/>
          </a:xfrm>
          <a:prstGeom prst="line">
            <a:avLst/>
          </a:prstGeom>
          <a:ln w="254000">
            <a:solidFill>
              <a:schemeClr val="accent5">
                <a:satOff val="-41871"/>
                <a:lumOff val="-13058"/>
              </a:schemeClr>
            </a:solidFill>
          </a:ln>
        </p:spPr>
        <p:txBody>
          <a:bodyPr lIns="22859" tIns="22859" rIns="22859" bIns="22859"/>
          <a:lstStyle/>
          <a:p>
            <a:endParaRPr sz="900"/>
          </a:p>
        </p:txBody>
      </p:sp>
      <p:sp>
        <p:nvSpPr>
          <p:cNvPr id="299" name="Line"/>
          <p:cNvSpPr/>
          <p:nvPr/>
        </p:nvSpPr>
        <p:spPr>
          <a:xfrm flipH="1" flipV="1">
            <a:off x="8460113" y="1800896"/>
            <a:ext cx="2494209" cy="2494209"/>
          </a:xfrm>
          <a:prstGeom prst="line">
            <a:avLst/>
          </a:prstGeom>
          <a:ln w="254000">
            <a:solidFill>
              <a:schemeClr val="accent5">
                <a:satOff val="-41871"/>
                <a:lumOff val="-13058"/>
              </a:schemeClr>
            </a:solidFill>
          </a:ln>
        </p:spPr>
        <p:txBody>
          <a:bodyPr lIns="22859" tIns="22859" rIns="22859" bIns="22859"/>
          <a:lstStyle/>
          <a:p>
            <a:endParaRPr sz="900"/>
          </a:p>
        </p:txBody>
      </p:sp>
    </p:spTree>
    <p:extLst>
      <p:ext uri="{BB962C8B-B14F-4D97-AF65-F5344CB8AC3E}">
        <p14:creationId xmlns:p14="http://schemas.microsoft.com/office/powerpoint/2010/main" val="33697003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Infrastructure as Code: Configuration Management"/>
          <p:cNvSpPr txBox="1">
            <a:spLocks noGrp="1"/>
          </p:cNvSpPr>
          <p:nvPr>
            <p:ph type="title"/>
          </p:nvPr>
        </p:nvSpPr>
        <p:spPr>
          <a:prstGeom prst="rect">
            <a:avLst/>
          </a:prstGeom>
        </p:spPr>
        <p:txBody>
          <a:bodyPr>
            <a:normAutofit/>
          </a:bodyPr>
          <a:lstStyle>
            <a:lvl1pPr defTabSz="2096969">
              <a:defRPr sz="7310" spc="-146"/>
            </a:lvl1pPr>
          </a:lstStyle>
          <a:p>
            <a:r>
              <a:rPr sz="3600" dirty="0"/>
              <a:t>Infrastructure as Code</a:t>
            </a:r>
            <a:r>
              <a:rPr lang="en-US" sz="3600" dirty="0"/>
              <a:t> represents complex infrastructure in “recipes”</a:t>
            </a:r>
            <a:endParaRPr sz="3600" dirty="0"/>
          </a:p>
        </p:txBody>
      </p:sp>
      <p:sp>
        <p:nvSpPr>
          <p:cNvPr id="5" name="Content Placeholder 4">
            <a:extLst>
              <a:ext uri="{FF2B5EF4-FFF2-40B4-BE49-F238E27FC236}">
                <a16:creationId xmlns:a16="http://schemas.microsoft.com/office/drawing/2014/main" id="{66609A9B-8D2A-E8FF-002A-E10CC9F64F22}"/>
              </a:ext>
            </a:extLst>
          </p:cNvPr>
          <p:cNvSpPr>
            <a:spLocks noGrp="1"/>
          </p:cNvSpPr>
          <p:nvPr>
            <p:ph idx="1"/>
          </p:nvPr>
        </p:nvSpPr>
        <p:spPr>
          <a:xfrm>
            <a:off x="838200" y="1500160"/>
            <a:ext cx="7222958" cy="4351338"/>
          </a:xfrm>
        </p:spPr>
        <p:txBody>
          <a:bodyPr>
            <a:normAutofit fontScale="85000" lnSpcReduction="20000"/>
          </a:bodyPr>
          <a:lstStyle/>
          <a:p>
            <a:r>
              <a:rPr lang="en-US" dirty="0"/>
              <a:t>Goal: Create a system that, when run, can automatically bring physical or virtual machines to some configured state</a:t>
            </a:r>
          </a:p>
          <a:p>
            <a:r>
              <a:rPr lang="en-US" dirty="0"/>
              <a:t>These configurations can then go into version control, code review, </a:t>
            </a:r>
            <a:r>
              <a:rPr lang="en-US" dirty="0" err="1"/>
              <a:t>etc</a:t>
            </a:r>
            <a:endParaRPr lang="en-US" dirty="0"/>
          </a:p>
          <a:p>
            <a:r>
              <a:rPr lang="en-US" dirty="0"/>
              <a:t>Metaphor: “Recipes” for configuring servers, organized into “cookbooks”</a:t>
            </a:r>
          </a:p>
          <a:p>
            <a:r>
              <a:rPr lang="en-US" dirty="0"/>
              <a:t>Engineers define “healthy” states for infrastructure, then system automatically provisions, validates, and (if needed) repairs deployed resources</a:t>
            </a:r>
          </a:p>
          <a:p>
            <a:r>
              <a:rPr lang="en-US" dirty="0"/>
              <a:t>“Oh, this is how they do things at Amazon” - Inspiration for Chef, c 2009 </a:t>
            </a:r>
          </a:p>
          <a:p>
            <a:r>
              <a:rPr lang="en-US" dirty="0"/>
              <a:t>Other tools with similar aims: Puppet (c 2005), Ansible (c 2012)</a:t>
            </a:r>
          </a:p>
        </p:txBody>
      </p:sp>
      <p:grpSp>
        <p:nvGrpSpPr>
          <p:cNvPr id="6" name="Group 5">
            <a:extLst>
              <a:ext uri="{FF2B5EF4-FFF2-40B4-BE49-F238E27FC236}">
                <a16:creationId xmlns:a16="http://schemas.microsoft.com/office/drawing/2014/main" id="{F82BF8D9-CF4C-EC21-C4F8-61E6B985072A}"/>
              </a:ext>
            </a:extLst>
          </p:cNvPr>
          <p:cNvGrpSpPr/>
          <p:nvPr/>
        </p:nvGrpSpPr>
        <p:grpSpPr>
          <a:xfrm>
            <a:off x="8204199" y="2181895"/>
            <a:ext cx="3987801" cy="2494209"/>
            <a:chOff x="7713318" y="1800896"/>
            <a:chExt cx="3987801" cy="2494209"/>
          </a:xfrm>
        </p:grpSpPr>
        <p:pic>
          <p:nvPicPr>
            <p:cNvPr id="2" name="Image" descr="Image">
              <a:extLst>
                <a:ext uri="{FF2B5EF4-FFF2-40B4-BE49-F238E27FC236}">
                  <a16:creationId xmlns:a16="http://schemas.microsoft.com/office/drawing/2014/main" id="{3E8889A1-C6E4-B42A-1256-A3A698CD2BB9}"/>
                </a:ext>
              </a:extLst>
            </p:cNvPr>
            <p:cNvPicPr>
              <a:picLocks noChangeAspect="1"/>
            </p:cNvPicPr>
            <p:nvPr/>
          </p:nvPicPr>
          <p:blipFill>
            <a:blip r:embed="rId3"/>
            <a:stretch>
              <a:fillRect/>
            </a:stretch>
          </p:blipFill>
          <p:spPr>
            <a:xfrm>
              <a:off x="7713318" y="2057400"/>
              <a:ext cx="3987801" cy="1981200"/>
            </a:xfrm>
            <a:prstGeom prst="rect">
              <a:avLst/>
            </a:prstGeom>
            <a:ln w="12700">
              <a:miter lim="400000"/>
            </a:ln>
          </p:spPr>
        </p:pic>
        <p:sp>
          <p:nvSpPr>
            <p:cNvPr id="3" name="Line">
              <a:extLst>
                <a:ext uri="{FF2B5EF4-FFF2-40B4-BE49-F238E27FC236}">
                  <a16:creationId xmlns:a16="http://schemas.microsoft.com/office/drawing/2014/main" id="{815787AE-74B6-A73A-4862-E8B2249F516D}"/>
                </a:ext>
              </a:extLst>
            </p:cNvPr>
            <p:cNvSpPr/>
            <p:nvPr/>
          </p:nvSpPr>
          <p:spPr>
            <a:xfrm flipV="1">
              <a:off x="8460113" y="1800896"/>
              <a:ext cx="2494209" cy="2494209"/>
            </a:xfrm>
            <a:prstGeom prst="line">
              <a:avLst/>
            </a:prstGeom>
            <a:ln w="254000">
              <a:solidFill>
                <a:schemeClr val="accent5">
                  <a:satOff val="-41871"/>
                  <a:lumOff val="-13058"/>
                </a:schemeClr>
              </a:solidFill>
            </a:ln>
          </p:spPr>
          <p:txBody>
            <a:bodyPr lIns="22859" tIns="22859" rIns="22859" bIns="22859"/>
            <a:lstStyle/>
            <a:p>
              <a:endParaRPr sz="900"/>
            </a:p>
          </p:txBody>
        </p:sp>
        <p:sp>
          <p:nvSpPr>
            <p:cNvPr id="4" name="Line">
              <a:extLst>
                <a:ext uri="{FF2B5EF4-FFF2-40B4-BE49-F238E27FC236}">
                  <a16:creationId xmlns:a16="http://schemas.microsoft.com/office/drawing/2014/main" id="{F9E5697A-C187-B113-DEE4-E4B30E6FE592}"/>
                </a:ext>
              </a:extLst>
            </p:cNvPr>
            <p:cNvSpPr/>
            <p:nvPr/>
          </p:nvSpPr>
          <p:spPr>
            <a:xfrm flipH="1" flipV="1">
              <a:off x="8460113" y="1800896"/>
              <a:ext cx="2494209" cy="2494209"/>
            </a:xfrm>
            <a:prstGeom prst="line">
              <a:avLst/>
            </a:prstGeom>
            <a:ln w="254000">
              <a:solidFill>
                <a:schemeClr val="accent5">
                  <a:satOff val="-41871"/>
                  <a:lumOff val="-13058"/>
                </a:schemeClr>
              </a:solidFill>
            </a:ln>
          </p:spPr>
          <p:txBody>
            <a:bodyPr lIns="22859" tIns="22859" rIns="22859" bIns="22859"/>
            <a:lstStyle/>
            <a:p>
              <a:endParaRPr sz="900"/>
            </a:p>
          </p:txBody>
        </p:sp>
      </p:grpSp>
    </p:spTree>
    <p:extLst>
      <p:ext uri="{BB962C8B-B14F-4D97-AF65-F5344CB8AC3E}">
        <p14:creationId xmlns:p14="http://schemas.microsoft.com/office/powerpoint/2010/main" val="2492866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E3F37B-D03A-E5FF-954D-F4C8F8022CEA}"/>
              </a:ext>
            </a:extLst>
          </p:cNvPr>
          <p:cNvSpPr>
            <a:spLocks noGrp="1"/>
          </p:cNvSpPr>
          <p:nvPr>
            <p:ph type="title"/>
          </p:nvPr>
        </p:nvSpPr>
        <p:spPr/>
        <p:txBody>
          <a:bodyPr/>
          <a:lstStyle/>
          <a:p>
            <a:r>
              <a:rPr lang="en-US" dirty="0"/>
              <a:t>Continuous Delivery is about deciding which new features to deliver, and when</a:t>
            </a:r>
          </a:p>
        </p:txBody>
      </p:sp>
      <p:sp>
        <p:nvSpPr>
          <p:cNvPr id="5" name="Content Placeholder 4">
            <a:extLst>
              <a:ext uri="{FF2B5EF4-FFF2-40B4-BE49-F238E27FC236}">
                <a16:creationId xmlns:a16="http://schemas.microsoft.com/office/drawing/2014/main" id="{781EE9EC-2865-CEC2-9922-0DB5B3FC9F38}"/>
              </a:ext>
            </a:extLst>
          </p:cNvPr>
          <p:cNvSpPr>
            <a:spLocks noGrp="1"/>
          </p:cNvSpPr>
          <p:nvPr>
            <p:ph idx="1"/>
          </p:nvPr>
        </p:nvSpPr>
        <p:spPr/>
        <p:txBody>
          <a:bodyPr/>
          <a:lstStyle/>
          <a:p>
            <a:r>
              <a:rPr lang="en-US" dirty="0"/>
              <a:t>You have a large system with many engineers working on new features (and bug fixes </a:t>
            </a:r>
            <a:r>
              <a:rPr lang="en-US" dirty="0">
                <a:sym typeface="Wingdings" panose="05000000000000000000" pitchFamily="2" charset="2"/>
              </a:rPr>
              <a:t>)</a:t>
            </a:r>
          </a:p>
          <a:p>
            <a:r>
              <a:rPr lang="en-US" dirty="0">
                <a:sym typeface="Wingdings" panose="05000000000000000000" pitchFamily="2" charset="2"/>
              </a:rPr>
              <a:t>When a new feature or fix is ready, how do you roll it out to your users?</a:t>
            </a:r>
            <a:endParaRPr lang="en-US" dirty="0"/>
          </a:p>
        </p:txBody>
      </p:sp>
    </p:spTree>
    <p:extLst>
      <p:ext uri="{BB962C8B-B14F-4D97-AF65-F5344CB8AC3E}">
        <p14:creationId xmlns:p14="http://schemas.microsoft.com/office/powerpoint/2010/main" val="9166284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FDFBA5-3BF5-11EF-85EA-02648AECEBD8}"/>
            </a:ext>
          </a:extLst>
        </p:cNvPr>
        <p:cNvGrpSpPr/>
        <p:nvPr/>
      </p:nvGrpSpPr>
      <p:grpSpPr>
        <a:xfrm>
          <a:off x="0" y="0"/>
          <a:ext cx="0" cy="0"/>
          <a:chOff x="0" y="0"/>
          <a:chExt cx="0" cy="0"/>
        </a:xfrm>
      </p:grpSpPr>
      <p:sp>
        <p:nvSpPr>
          <p:cNvPr id="36" name="Learning Objectives for this Lesson">
            <a:extLst>
              <a:ext uri="{FF2B5EF4-FFF2-40B4-BE49-F238E27FC236}">
                <a16:creationId xmlns:a16="http://schemas.microsoft.com/office/drawing/2014/main" id="{8A20D8BB-80E4-ECA8-8084-FF60735E8EFF}"/>
              </a:ext>
            </a:extLst>
          </p:cNvPr>
          <p:cNvSpPr txBox="1">
            <a:spLocks noGrp="1"/>
          </p:cNvSpPr>
          <p:nvPr>
            <p:ph type="title"/>
          </p:nvPr>
        </p:nvSpPr>
        <p:spPr>
          <a:xfrm>
            <a:off x="838200" y="18255"/>
            <a:ext cx="10515600" cy="1325563"/>
          </a:xfrm>
        </p:spPr>
        <p:txBody>
          <a:bodyPr/>
          <a:lstStyle/>
          <a:p>
            <a:r>
              <a:rPr lang="en-US" dirty="0"/>
              <a:t>Learning objectives for this lecture</a:t>
            </a:r>
          </a:p>
        </p:txBody>
      </p:sp>
      <p:sp>
        <p:nvSpPr>
          <p:cNvPr id="37" name="By the end of this lesson, you should be able to…">
            <a:extLst>
              <a:ext uri="{FF2B5EF4-FFF2-40B4-BE49-F238E27FC236}">
                <a16:creationId xmlns:a16="http://schemas.microsoft.com/office/drawing/2014/main" id="{3FBA4EB7-EB3E-BE61-0FB0-9E35ED4272E4}"/>
              </a:ext>
            </a:extLst>
          </p:cNvPr>
          <p:cNvSpPr txBox="1">
            <a:spLocks noGrp="1"/>
          </p:cNvSpPr>
          <p:nvPr>
            <p:ph idx="1"/>
          </p:nvPr>
        </p:nvSpPr>
        <p:spPr>
          <a:xfrm>
            <a:off x="838200" y="1500160"/>
            <a:ext cx="7887346" cy="4351338"/>
          </a:xfrm>
        </p:spPr>
        <p:txBody>
          <a:bodyPr>
            <a:normAutofit/>
          </a:bodyPr>
          <a:lstStyle/>
          <a:p>
            <a:r>
              <a:rPr lang="en-US" dirty="0"/>
              <a:t>It’s the end of today’s lecture, so you should be able to…</a:t>
            </a:r>
          </a:p>
          <a:p>
            <a:pPr lvl="1"/>
            <a:r>
              <a:rPr lang="en-US" dirty="0"/>
              <a:t>Describe how continuous integration helps to catch errors sooner in the software lifecycle</a:t>
            </a:r>
          </a:p>
          <a:p>
            <a:pPr lvl="1"/>
            <a:r>
              <a:rPr lang="en-US" dirty="0"/>
              <a:t>Describe strategies for performing quality-assurance on software as and after it is delivered</a:t>
            </a:r>
          </a:p>
          <a:p>
            <a:pPr lvl="1"/>
            <a:r>
              <a:rPr lang="en-US" dirty="0"/>
              <a:t>Compare and contrast continuous delivery with test driven development as a quality assurance strategy</a:t>
            </a:r>
          </a:p>
        </p:txBody>
      </p:sp>
    </p:spTree>
    <p:extLst>
      <p:ext uri="{BB962C8B-B14F-4D97-AF65-F5344CB8AC3E}">
        <p14:creationId xmlns:p14="http://schemas.microsoft.com/office/powerpoint/2010/main" val="21201965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0247DB-DE05-C2BA-C175-9C7C77ACBC03}"/>
            </a:ext>
          </a:extLst>
        </p:cNvPr>
        <p:cNvGrpSpPr/>
        <p:nvPr/>
      </p:nvGrpSpPr>
      <p:grpSpPr>
        <a:xfrm>
          <a:off x="0" y="0"/>
          <a:ext cx="0" cy="0"/>
          <a:chOff x="0" y="0"/>
          <a:chExt cx="0" cy="0"/>
        </a:xfrm>
      </p:grpSpPr>
      <p:sp>
        <p:nvSpPr>
          <p:cNvPr id="65" name="Continuous Integration">
            <a:extLst>
              <a:ext uri="{FF2B5EF4-FFF2-40B4-BE49-F238E27FC236}">
                <a16:creationId xmlns:a16="http://schemas.microsoft.com/office/drawing/2014/main" id="{CC74FB5E-D17F-F573-048A-9F0306904986}"/>
              </a:ext>
            </a:extLst>
          </p:cNvPr>
          <p:cNvSpPr txBox="1">
            <a:spLocks noGrp="1"/>
          </p:cNvSpPr>
          <p:nvPr>
            <p:ph type="title"/>
          </p:nvPr>
        </p:nvSpPr>
        <p:spPr>
          <a:prstGeom prst="rect">
            <a:avLst/>
          </a:prstGeom>
        </p:spPr>
        <p:txBody>
          <a:bodyPr/>
          <a:lstStyle/>
          <a:p>
            <a:r>
              <a:rPr lang="en-US"/>
              <a:t>A </a:t>
            </a:r>
            <a:r>
              <a:rPr lang="en-US">
                <a:solidFill>
                  <a:srgbClr val="FF0000"/>
                </a:solidFill>
              </a:rPr>
              <a:t>continuous-delivery</a:t>
            </a:r>
            <a:r>
              <a:t> </a:t>
            </a:r>
            <a:r>
              <a:rPr lang="en-US"/>
              <a:t>process </a:t>
            </a:r>
            <a:r>
              <a:t>is </a:t>
            </a:r>
            <a:r>
              <a:rPr lang="en-US"/>
              <a:t>also </a:t>
            </a:r>
            <a:r>
              <a:t>a software pipeline</a:t>
            </a:r>
          </a:p>
        </p:txBody>
      </p:sp>
      <p:grpSp>
        <p:nvGrpSpPr>
          <p:cNvPr id="3" name="0…………….">
            <a:extLst>
              <a:ext uri="{FF2B5EF4-FFF2-40B4-BE49-F238E27FC236}">
                <a16:creationId xmlns:a16="http://schemas.microsoft.com/office/drawing/2014/main" id="{7384B48C-1ABF-3766-141B-DB922CE18537}"/>
              </a:ext>
            </a:extLst>
          </p:cNvPr>
          <p:cNvGrpSpPr/>
          <p:nvPr/>
        </p:nvGrpSpPr>
        <p:grpSpPr>
          <a:xfrm>
            <a:off x="3069877" y="2542970"/>
            <a:ext cx="3898694" cy="3641688"/>
            <a:chOff x="-1" y="-1"/>
            <a:chExt cx="7797385" cy="7283374"/>
          </a:xfrm>
        </p:grpSpPr>
        <p:sp>
          <p:nvSpPr>
            <p:cNvPr id="4" name="Rectangle">
              <a:extLst>
                <a:ext uri="{FF2B5EF4-FFF2-40B4-BE49-F238E27FC236}">
                  <a16:creationId xmlns:a16="http://schemas.microsoft.com/office/drawing/2014/main" id="{ECFCDA1C-5166-39AD-51BD-C5CEAF74042C}"/>
                </a:ext>
              </a:extLst>
            </p:cNvPr>
            <p:cNvSpPr/>
            <p:nvPr/>
          </p:nvSpPr>
          <p:spPr>
            <a:xfrm>
              <a:off x="-1" y="-1"/>
              <a:ext cx="7797385" cy="7283374"/>
            </a:xfrm>
            <a:prstGeom prst="rect">
              <a:avLst/>
            </a:prstGeom>
            <a:noFill/>
            <a:ln w="63500" cap="flat">
              <a:solidFill>
                <a:srgbClr val="000000"/>
              </a:solidFill>
              <a:prstDash val="solid"/>
              <a:miter lim="400000"/>
            </a:ln>
            <a:effectLst/>
          </p:spPr>
          <p:txBody>
            <a:bodyPr wrap="square" lIns="25400" tIns="25400" rIns="25400" bIns="25400" numCol="1" anchor="ctr">
              <a:noAutofit/>
            </a:bodyPr>
            <a:lstStyle/>
            <a:p>
              <a:pPr algn="ctr" defTabSz="412750">
                <a:defRPr sz="3200">
                  <a:solidFill>
                    <a:srgbClr val="FFFFFF"/>
                  </a:solidFill>
                  <a:latin typeface="Helvetica Neue Medium"/>
                  <a:ea typeface="Helvetica Neue Medium"/>
                  <a:cs typeface="Helvetica Neue Medium"/>
                  <a:sym typeface="Helvetica Neue Medium"/>
                </a:defRPr>
              </a:pPr>
              <a:endParaRPr sz="1600"/>
            </a:p>
          </p:txBody>
        </p:sp>
        <p:sp>
          <p:nvSpPr>
            <p:cNvPr id="5" name="0…………….">
              <a:extLst>
                <a:ext uri="{FF2B5EF4-FFF2-40B4-BE49-F238E27FC236}">
                  <a16:creationId xmlns:a16="http://schemas.microsoft.com/office/drawing/2014/main" id="{ECED695E-12D1-46E2-7B44-458DD801A72E}"/>
                </a:ext>
              </a:extLst>
            </p:cNvPr>
            <p:cNvSpPr txBox="1"/>
            <p:nvPr/>
          </p:nvSpPr>
          <p:spPr>
            <a:xfrm>
              <a:off x="31749" y="3344168"/>
              <a:ext cx="7733885" cy="59503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sz="1600"/>
                <a:t>0…………….</a:t>
              </a:r>
            </a:p>
          </p:txBody>
        </p:sp>
      </p:grpSp>
      <p:sp>
        <p:nvSpPr>
          <p:cNvPr id="6" name="Connection Line">
            <a:extLst>
              <a:ext uri="{FF2B5EF4-FFF2-40B4-BE49-F238E27FC236}">
                <a16:creationId xmlns:a16="http://schemas.microsoft.com/office/drawing/2014/main" id="{0D2467FB-380B-D462-41FC-242947389DE1}"/>
              </a:ext>
            </a:extLst>
          </p:cNvPr>
          <p:cNvSpPr/>
          <p:nvPr/>
        </p:nvSpPr>
        <p:spPr>
          <a:xfrm>
            <a:off x="4650480" y="3060834"/>
            <a:ext cx="737503" cy="6351"/>
          </a:xfrm>
          <a:custGeom>
            <a:avLst/>
            <a:gdLst/>
            <a:ahLst/>
            <a:cxnLst>
              <a:cxn ang="0">
                <a:pos x="wd2" y="hd2"/>
              </a:cxn>
              <a:cxn ang="5400000">
                <a:pos x="wd2" y="hd2"/>
              </a:cxn>
              <a:cxn ang="10800000">
                <a:pos x="wd2" y="hd2"/>
              </a:cxn>
              <a:cxn ang="16200000">
                <a:pos x="wd2" y="hd2"/>
              </a:cxn>
            </a:cxnLst>
            <a:rect l="0" t="0" r="r" b="b"/>
            <a:pathLst>
              <a:path w="21600" h="15274" extrusionOk="0">
                <a:moveTo>
                  <a:pt x="0" y="15274"/>
                </a:moveTo>
                <a:cubicBezTo>
                  <a:pt x="7200" y="4474"/>
                  <a:pt x="14400" y="-6326"/>
                  <a:pt x="21600" y="4474"/>
                </a:cubicBezTo>
              </a:path>
            </a:pathLst>
          </a:custGeom>
          <a:ln w="63500">
            <a:solidFill>
              <a:srgbClr val="000000"/>
            </a:solidFill>
            <a:miter lim="400000"/>
            <a:tailEnd type="triangle"/>
          </a:ln>
        </p:spPr>
        <p:txBody>
          <a:bodyPr lIns="25400" tIns="25400" rIns="25400" bIns="25400"/>
          <a:lstStyle/>
          <a:p>
            <a:pPr algn="ctr">
              <a:defRPr>
                <a:latin typeface="+mj-lt"/>
                <a:ea typeface="+mj-ea"/>
                <a:cs typeface="+mj-cs"/>
                <a:sym typeface="Helvetica Neue"/>
              </a:defRPr>
            </a:pPr>
            <a:endParaRPr sz="900"/>
          </a:p>
        </p:txBody>
      </p:sp>
      <p:sp>
        <p:nvSpPr>
          <p:cNvPr id="7" name="Connection Line">
            <a:extLst>
              <a:ext uri="{FF2B5EF4-FFF2-40B4-BE49-F238E27FC236}">
                <a16:creationId xmlns:a16="http://schemas.microsoft.com/office/drawing/2014/main" id="{FF64EF1A-A568-D90E-691D-078B8B135013}"/>
              </a:ext>
            </a:extLst>
          </p:cNvPr>
          <p:cNvSpPr/>
          <p:nvPr/>
        </p:nvSpPr>
        <p:spPr>
          <a:xfrm>
            <a:off x="6804032" y="3064009"/>
            <a:ext cx="737505" cy="1"/>
          </a:xfrm>
          <a:prstGeom prst="line">
            <a:avLst/>
          </a:prstGeom>
          <a:ln w="63500">
            <a:solidFill>
              <a:srgbClr val="000000"/>
            </a:solidFill>
            <a:miter lim="400000"/>
            <a:tailEnd type="triangle"/>
          </a:ln>
        </p:spPr>
        <p:txBody>
          <a:bodyPr lIns="22859" tIns="22859" rIns="22859" bIns="22859"/>
          <a:lstStyle/>
          <a:p>
            <a:pPr algn="ctr"/>
            <a:endParaRPr sz="900"/>
          </a:p>
        </p:txBody>
      </p:sp>
      <p:sp>
        <p:nvSpPr>
          <p:cNvPr id="8" name="Connection Line">
            <a:extLst>
              <a:ext uri="{FF2B5EF4-FFF2-40B4-BE49-F238E27FC236}">
                <a16:creationId xmlns:a16="http://schemas.microsoft.com/office/drawing/2014/main" id="{2EB17302-5EDF-2B30-E008-AC0E8E5E7F6C}"/>
              </a:ext>
            </a:extLst>
          </p:cNvPr>
          <p:cNvSpPr/>
          <p:nvPr/>
        </p:nvSpPr>
        <p:spPr>
          <a:xfrm>
            <a:off x="8957585" y="3060834"/>
            <a:ext cx="737504" cy="6351"/>
          </a:xfrm>
          <a:custGeom>
            <a:avLst/>
            <a:gdLst/>
            <a:ahLst/>
            <a:cxnLst>
              <a:cxn ang="0">
                <a:pos x="wd2" y="hd2"/>
              </a:cxn>
              <a:cxn ang="5400000">
                <a:pos x="wd2" y="hd2"/>
              </a:cxn>
              <a:cxn ang="10800000">
                <a:pos x="wd2" y="hd2"/>
              </a:cxn>
              <a:cxn ang="16200000">
                <a:pos x="wd2" y="hd2"/>
              </a:cxn>
            </a:cxnLst>
            <a:rect l="0" t="0" r="r" b="b"/>
            <a:pathLst>
              <a:path w="21600" h="12471" extrusionOk="0">
                <a:moveTo>
                  <a:pt x="0" y="12471"/>
                </a:moveTo>
                <a:cubicBezTo>
                  <a:pt x="7200" y="-9129"/>
                  <a:pt x="14400" y="1671"/>
                  <a:pt x="21600" y="12471"/>
                </a:cubicBezTo>
              </a:path>
            </a:pathLst>
          </a:custGeom>
          <a:ln w="63500">
            <a:solidFill>
              <a:srgbClr val="000000"/>
            </a:solidFill>
            <a:miter lim="400000"/>
            <a:tailEnd type="triangle"/>
          </a:ln>
        </p:spPr>
        <p:txBody>
          <a:bodyPr lIns="25400" tIns="25400" rIns="25400" bIns="25400"/>
          <a:lstStyle/>
          <a:p>
            <a:pPr algn="ctr">
              <a:defRPr>
                <a:latin typeface="+mj-lt"/>
                <a:ea typeface="+mj-ea"/>
                <a:cs typeface="+mj-cs"/>
                <a:sym typeface="Helvetica Neue"/>
              </a:defRPr>
            </a:pPr>
            <a:endParaRPr sz="900"/>
          </a:p>
        </p:txBody>
      </p:sp>
      <p:sp>
        <p:nvSpPr>
          <p:cNvPr id="9" name="Connection Line">
            <a:extLst>
              <a:ext uri="{FF2B5EF4-FFF2-40B4-BE49-F238E27FC236}">
                <a16:creationId xmlns:a16="http://schemas.microsoft.com/office/drawing/2014/main" id="{C15825C1-796A-11F3-FDAE-733EDC302256}"/>
              </a:ext>
            </a:extLst>
          </p:cNvPr>
          <p:cNvSpPr/>
          <p:nvPr/>
        </p:nvSpPr>
        <p:spPr>
          <a:xfrm>
            <a:off x="2496913" y="3059453"/>
            <a:ext cx="737504" cy="6351"/>
          </a:xfrm>
          <a:custGeom>
            <a:avLst/>
            <a:gdLst/>
            <a:ahLst/>
            <a:cxnLst>
              <a:cxn ang="0">
                <a:pos x="wd2" y="hd2"/>
              </a:cxn>
              <a:cxn ang="5400000">
                <a:pos x="wd2" y="hd2"/>
              </a:cxn>
              <a:cxn ang="10800000">
                <a:pos x="wd2" y="hd2"/>
              </a:cxn>
              <a:cxn ang="16200000">
                <a:pos x="wd2" y="hd2"/>
              </a:cxn>
            </a:cxnLst>
            <a:rect l="0" t="0" r="r" b="b"/>
            <a:pathLst>
              <a:path w="21600" h="12471" extrusionOk="0">
                <a:moveTo>
                  <a:pt x="0" y="0"/>
                </a:moveTo>
                <a:cubicBezTo>
                  <a:pt x="7200" y="21600"/>
                  <a:pt x="14400" y="10800"/>
                  <a:pt x="21600" y="0"/>
                </a:cubicBezTo>
              </a:path>
            </a:pathLst>
          </a:custGeom>
          <a:ln w="63500">
            <a:solidFill>
              <a:srgbClr val="000000"/>
            </a:solidFill>
            <a:miter lim="400000"/>
            <a:tailEnd type="triangle"/>
          </a:ln>
        </p:spPr>
        <p:txBody>
          <a:bodyPr lIns="25400" tIns="25400" rIns="25400" bIns="25400"/>
          <a:lstStyle/>
          <a:p>
            <a:pPr algn="ctr">
              <a:defRPr>
                <a:latin typeface="+mj-lt"/>
                <a:ea typeface="+mj-ea"/>
                <a:cs typeface="+mj-cs"/>
                <a:sym typeface="Helvetica Neue"/>
              </a:defRPr>
            </a:pPr>
            <a:endParaRPr sz="900"/>
          </a:p>
        </p:txBody>
      </p:sp>
      <p:grpSp>
        <p:nvGrpSpPr>
          <p:cNvPr id="10" name="Code Review">
            <a:extLst>
              <a:ext uri="{FF2B5EF4-FFF2-40B4-BE49-F238E27FC236}">
                <a16:creationId xmlns:a16="http://schemas.microsoft.com/office/drawing/2014/main" id="{A5EEE4E4-5D67-E771-FF8E-D038D74CAEB9}"/>
              </a:ext>
            </a:extLst>
          </p:cNvPr>
          <p:cNvGrpSpPr/>
          <p:nvPr/>
        </p:nvGrpSpPr>
        <p:grpSpPr>
          <a:xfrm>
            <a:off x="1080878" y="3672125"/>
            <a:ext cx="1416037" cy="467392"/>
            <a:chOff x="0" y="-1"/>
            <a:chExt cx="2832072" cy="934782"/>
          </a:xfrm>
        </p:grpSpPr>
        <p:sp>
          <p:nvSpPr>
            <p:cNvPr id="11" name="Rectangle">
              <a:extLst>
                <a:ext uri="{FF2B5EF4-FFF2-40B4-BE49-F238E27FC236}">
                  <a16:creationId xmlns:a16="http://schemas.microsoft.com/office/drawing/2014/main" id="{6AB239C1-46C7-88C7-9D19-6F52FCD2E71D}"/>
                </a:ext>
              </a:extLst>
            </p:cNvPr>
            <p:cNvSpPr/>
            <p:nvPr/>
          </p:nvSpPr>
          <p:spPr>
            <a:xfrm>
              <a:off x="0" y="-1"/>
              <a:ext cx="2832072" cy="934782"/>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3000">
                  <a:solidFill>
                    <a:srgbClr val="FFFFFF"/>
                  </a:solidFill>
                  <a:latin typeface="Helvetica Neue Medium"/>
                  <a:ea typeface="Helvetica Neue Medium"/>
                  <a:cs typeface="Helvetica Neue Medium"/>
                  <a:sym typeface="Helvetica Neue Medium"/>
                </a:defRPr>
              </a:pPr>
              <a:endParaRPr sz="1500"/>
            </a:p>
          </p:txBody>
        </p:sp>
        <p:sp>
          <p:nvSpPr>
            <p:cNvPr id="12" name="Code Review">
              <a:extLst>
                <a:ext uri="{FF2B5EF4-FFF2-40B4-BE49-F238E27FC236}">
                  <a16:creationId xmlns:a16="http://schemas.microsoft.com/office/drawing/2014/main" id="{6EB21B0A-B816-87AA-96D1-CF1CE4569DF2}"/>
                </a:ext>
              </a:extLst>
            </p:cNvPr>
            <p:cNvSpPr txBox="1"/>
            <p:nvPr/>
          </p:nvSpPr>
          <p:spPr>
            <a:xfrm>
              <a:off x="0" y="185261"/>
              <a:ext cx="2832072"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000">
                  <a:solidFill>
                    <a:srgbClr val="FFFFFF"/>
                  </a:solidFill>
                  <a:latin typeface="Helvetica Neue Medium"/>
                  <a:ea typeface="Helvetica Neue Medium"/>
                  <a:cs typeface="Helvetica Neue Medium"/>
                  <a:sym typeface="Helvetica Neue Medium"/>
                </a:defRPr>
              </a:lvl1pPr>
            </a:lstStyle>
            <a:p>
              <a:pPr algn="ctr"/>
              <a:r>
                <a:rPr sz="1500"/>
                <a:t>Code Review</a:t>
              </a:r>
            </a:p>
          </p:txBody>
        </p:sp>
      </p:grpSp>
      <p:grpSp>
        <p:nvGrpSpPr>
          <p:cNvPr id="13" name="Style Check">
            <a:extLst>
              <a:ext uri="{FF2B5EF4-FFF2-40B4-BE49-F238E27FC236}">
                <a16:creationId xmlns:a16="http://schemas.microsoft.com/office/drawing/2014/main" id="{BE4A1857-EE66-544D-42C7-05E1F774D931}"/>
              </a:ext>
            </a:extLst>
          </p:cNvPr>
          <p:cNvGrpSpPr/>
          <p:nvPr/>
        </p:nvGrpSpPr>
        <p:grpSpPr>
          <a:xfrm>
            <a:off x="3234430" y="3672125"/>
            <a:ext cx="1416037" cy="467392"/>
            <a:chOff x="-1" y="-1"/>
            <a:chExt cx="2832073" cy="934782"/>
          </a:xfrm>
        </p:grpSpPr>
        <p:sp>
          <p:nvSpPr>
            <p:cNvPr id="14" name="Rectangle">
              <a:extLst>
                <a:ext uri="{FF2B5EF4-FFF2-40B4-BE49-F238E27FC236}">
                  <a16:creationId xmlns:a16="http://schemas.microsoft.com/office/drawing/2014/main" id="{A88BA2DA-C55B-7499-DE36-05B83DA93559}"/>
                </a:ext>
              </a:extLst>
            </p:cNvPr>
            <p:cNvSpPr/>
            <p:nvPr/>
          </p:nvSpPr>
          <p:spPr>
            <a:xfrm>
              <a:off x="-1" y="-1"/>
              <a:ext cx="2832073" cy="934782"/>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3000">
                  <a:solidFill>
                    <a:srgbClr val="FFFFFF"/>
                  </a:solidFill>
                  <a:latin typeface="Helvetica Neue Medium"/>
                  <a:ea typeface="Helvetica Neue Medium"/>
                  <a:cs typeface="Helvetica Neue Medium"/>
                  <a:sym typeface="Helvetica Neue Medium"/>
                </a:defRPr>
              </a:pPr>
              <a:endParaRPr sz="1500"/>
            </a:p>
          </p:txBody>
        </p:sp>
        <p:sp>
          <p:nvSpPr>
            <p:cNvPr id="15" name="Style Check">
              <a:extLst>
                <a:ext uri="{FF2B5EF4-FFF2-40B4-BE49-F238E27FC236}">
                  <a16:creationId xmlns:a16="http://schemas.microsoft.com/office/drawing/2014/main" id="{D9E9DD06-4FB2-E08A-B288-91D69C31CD1F}"/>
                </a:ext>
              </a:extLst>
            </p:cNvPr>
            <p:cNvSpPr txBox="1"/>
            <p:nvPr/>
          </p:nvSpPr>
          <p:spPr>
            <a:xfrm>
              <a:off x="-1" y="185261"/>
              <a:ext cx="2832073"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000">
                  <a:solidFill>
                    <a:srgbClr val="FFFFFF"/>
                  </a:solidFill>
                  <a:latin typeface="Helvetica Neue Medium"/>
                  <a:ea typeface="Helvetica Neue Medium"/>
                  <a:cs typeface="Helvetica Neue Medium"/>
                  <a:sym typeface="Helvetica Neue Medium"/>
                </a:defRPr>
              </a:lvl1pPr>
            </a:lstStyle>
            <a:p>
              <a:pPr algn="ctr"/>
              <a:r>
                <a:rPr sz="1500"/>
                <a:t>Style Check</a:t>
              </a:r>
            </a:p>
          </p:txBody>
        </p:sp>
      </p:grpSp>
      <p:grpSp>
        <p:nvGrpSpPr>
          <p:cNvPr id="16" name="Compile">
            <a:extLst>
              <a:ext uri="{FF2B5EF4-FFF2-40B4-BE49-F238E27FC236}">
                <a16:creationId xmlns:a16="http://schemas.microsoft.com/office/drawing/2014/main" id="{0A4B4129-3ABE-F0DD-C8D0-CBBFBC9EB374}"/>
              </a:ext>
            </a:extLst>
          </p:cNvPr>
          <p:cNvGrpSpPr/>
          <p:nvPr/>
        </p:nvGrpSpPr>
        <p:grpSpPr>
          <a:xfrm>
            <a:off x="3234430" y="4277243"/>
            <a:ext cx="1416037" cy="467392"/>
            <a:chOff x="-1" y="-1"/>
            <a:chExt cx="2832073" cy="934782"/>
          </a:xfrm>
        </p:grpSpPr>
        <p:sp>
          <p:nvSpPr>
            <p:cNvPr id="17" name="Rectangle">
              <a:extLst>
                <a:ext uri="{FF2B5EF4-FFF2-40B4-BE49-F238E27FC236}">
                  <a16:creationId xmlns:a16="http://schemas.microsoft.com/office/drawing/2014/main" id="{052428FC-A54A-EE71-4965-14D5821B19D8}"/>
                </a:ext>
              </a:extLst>
            </p:cNvPr>
            <p:cNvSpPr/>
            <p:nvPr/>
          </p:nvSpPr>
          <p:spPr>
            <a:xfrm>
              <a:off x="-1" y="-1"/>
              <a:ext cx="2832073" cy="934782"/>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3000">
                  <a:solidFill>
                    <a:srgbClr val="FFFFFF"/>
                  </a:solidFill>
                  <a:latin typeface="Helvetica Neue Medium"/>
                  <a:ea typeface="Helvetica Neue Medium"/>
                  <a:cs typeface="Helvetica Neue Medium"/>
                  <a:sym typeface="Helvetica Neue Medium"/>
                </a:defRPr>
              </a:pPr>
              <a:endParaRPr sz="1500"/>
            </a:p>
          </p:txBody>
        </p:sp>
        <p:sp>
          <p:nvSpPr>
            <p:cNvPr id="18" name="Compile">
              <a:extLst>
                <a:ext uri="{FF2B5EF4-FFF2-40B4-BE49-F238E27FC236}">
                  <a16:creationId xmlns:a16="http://schemas.microsoft.com/office/drawing/2014/main" id="{F0128766-A404-1F2F-7F50-77A3DAC30BC6}"/>
                </a:ext>
              </a:extLst>
            </p:cNvPr>
            <p:cNvSpPr txBox="1"/>
            <p:nvPr/>
          </p:nvSpPr>
          <p:spPr>
            <a:xfrm>
              <a:off x="-1" y="185261"/>
              <a:ext cx="2832073"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000">
                  <a:solidFill>
                    <a:srgbClr val="FFFFFF"/>
                  </a:solidFill>
                  <a:latin typeface="Helvetica Neue Medium"/>
                  <a:ea typeface="Helvetica Neue Medium"/>
                  <a:cs typeface="Helvetica Neue Medium"/>
                  <a:sym typeface="Helvetica Neue Medium"/>
                </a:defRPr>
              </a:lvl1pPr>
            </a:lstStyle>
            <a:p>
              <a:pPr algn="ctr"/>
              <a:r>
                <a:rPr sz="1500"/>
                <a:t>Compile</a:t>
              </a:r>
            </a:p>
          </p:txBody>
        </p:sp>
      </p:grpSp>
      <p:grpSp>
        <p:nvGrpSpPr>
          <p:cNvPr id="19" name="Unit Test">
            <a:extLst>
              <a:ext uri="{FF2B5EF4-FFF2-40B4-BE49-F238E27FC236}">
                <a16:creationId xmlns:a16="http://schemas.microsoft.com/office/drawing/2014/main" id="{721E5845-3A25-C752-3A76-EEEB48411325}"/>
              </a:ext>
            </a:extLst>
          </p:cNvPr>
          <p:cNvGrpSpPr/>
          <p:nvPr/>
        </p:nvGrpSpPr>
        <p:grpSpPr>
          <a:xfrm>
            <a:off x="3234430" y="4882360"/>
            <a:ext cx="1416037" cy="467392"/>
            <a:chOff x="-1" y="-1"/>
            <a:chExt cx="2832073" cy="934782"/>
          </a:xfrm>
        </p:grpSpPr>
        <p:sp>
          <p:nvSpPr>
            <p:cNvPr id="20" name="Rectangle">
              <a:extLst>
                <a:ext uri="{FF2B5EF4-FFF2-40B4-BE49-F238E27FC236}">
                  <a16:creationId xmlns:a16="http://schemas.microsoft.com/office/drawing/2014/main" id="{7B979EC6-713A-FE6B-6E89-9A33F2078FE2}"/>
                </a:ext>
              </a:extLst>
            </p:cNvPr>
            <p:cNvSpPr/>
            <p:nvPr/>
          </p:nvSpPr>
          <p:spPr>
            <a:xfrm>
              <a:off x="-1" y="-1"/>
              <a:ext cx="2832073" cy="934782"/>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3000">
                  <a:solidFill>
                    <a:srgbClr val="FFFFFF"/>
                  </a:solidFill>
                  <a:latin typeface="Helvetica Neue Medium"/>
                  <a:ea typeface="Helvetica Neue Medium"/>
                  <a:cs typeface="Helvetica Neue Medium"/>
                  <a:sym typeface="Helvetica Neue Medium"/>
                </a:defRPr>
              </a:pPr>
              <a:endParaRPr sz="1500"/>
            </a:p>
          </p:txBody>
        </p:sp>
        <p:sp>
          <p:nvSpPr>
            <p:cNvPr id="21" name="Unit Test">
              <a:extLst>
                <a:ext uri="{FF2B5EF4-FFF2-40B4-BE49-F238E27FC236}">
                  <a16:creationId xmlns:a16="http://schemas.microsoft.com/office/drawing/2014/main" id="{B53FFB12-262D-AE76-FA9A-815BA2C291DA}"/>
                </a:ext>
              </a:extLst>
            </p:cNvPr>
            <p:cNvSpPr txBox="1"/>
            <p:nvPr/>
          </p:nvSpPr>
          <p:spPr>
            <a:xfrm>
              <a:off x="-1" y="185261"/>
              <a:ext cx="2832073"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000">
                  <a:solidFill>
                    <a:srgbClr val="FFFFFF"/>
                  </a:solidFill>
                  <a:latin typeface="Helvetica Neue Medium"/>
                  <a:ea typeface="Helvetica Neue Medium"/>
                  <a:cs typeface="Helvetica Neue Medium"/>
                  <a:sym typeface="Helvetica Neue Medium"/>
                </a:defRPr>
              </a:lvl1pPr>
            </a:lstStyle>
            <a:p>
              <a:pPr algn="ctr"/>
              <a:r>
                <a:rPr sz="1500"/>
                <a:t>Unit Test</a:t>
              </a:r>
            </a:p>
          </p:txBody>
        </p:sp>
      </p:grpSp>
      <p:grpSp>
        <p:nvGrpSpPr>
          <p:cNvPr id="22" name="Prepare Deployment">
            <a:extLst>
              <a:ext uri="{FF2B5EF4-FFF2-40B4-BE49-F238E27FC236}">
                <a16:creationId xmlns:a16="http://schemas.microsoft.com/office/drawing/2014/main" id="{D100DD67-FC8C-FBE9-1FA8-091DBBAA7E6E}"/>
              </a:ext>
            </a:extLst>
          </p:cNvPr>
          <p:cNvGrpSpPr/>
          <p:nvPr/>
        </p:nvGrpSpPr>
        <p:grpSpPr>
          <a:xfrm>
            <a:off x="3234430" y="5487478"/>
            <a:ext cx="1416037" cy="516578"/>
            <a:chOff x="-1" y="-1"/>
            <a:chExt cx="2832073" cy="1033154"/>
          </a:xfrm>
        </p:grpSpPr>
        <p:sp>
          <p:nvSpPr>
            <p:cNvPr id="23" name="Rectangle">
              <a:extLst>
                <a:ext uri="{FF2B5EF4-FFF2-40B4-BE49-F238E27FC236}">
                  <a16:creationId xmlns:a16="http://schemas.microsoft.com/office/drawing/2014/main" id="{9FDEE105-C519-9F0A-94ED-2DF75A3FF1B7}"/>
                </a:ext>
              </a:extLst>
            </p:cNvPr>
            <p:cNvSpPr/>
            <p:nvPr/>
          </p:nvSpPr>
          <p:spPr>
            <a:xfrm>
              <a:off x="-1" y="-1"/>
              <a:ext cx="2832073" cy="1033154"/>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3000">
                  <a:solidFill>
                    <a:srgbClr val="FFFFFF"/>
                  </a:solidFill>
                  <a:latin typeface="Helvetica Neue Medium"/>
                  <a:ea typeface="Helvetica Neue Medium"/>
                  <a:cs typeface="Helvetica Neue Medium"/>
                  <a:sym typeface="Helvetica Neue Medium"/>
                </a:defRPr>
              </a:pPr>
              <a:endParaRPr sz="1500"/>
            </a:p>
          </p:txBody>
        </p:sp>
        <p:sp>
          <p:nvSpPr>
            <p:cNvPr id="24" name="Prepare Deployment">
              <a:extLst>
                <a:ext uri="{FF2B5EF4-FFF2-40B4-BE49-F238E27FC236}">
                  <a16:creationId xmlns:a16="http://schemas.microsoft.com/office/drawing/2014/main" id="{C85E6407-E8FE-6E3D-4972-8D3D9FFF820D}"/>
                </a:ext>
              </a:extLst>
            </p:cNvPr>
            <p:cNvSpPr txBox="1"/>
            <p:nvPr/>
          </p:nvSpPr>
          <p:spPr>
            <a:xfrm>
              <a:off x="-1" y="3615"/>
              <a:ext cx="2832073" cy="102592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000">
                  <a:solidFill>
                    <a:srgbClr val="FFFFFF"/>
                  </a:solidFill>
                  <a:latin typeface="Helvetica Neue Medium"/>
                  <a:ea typeface="Helvetica Neue Medium"/>
                  <a:cs typeface="Helvetica Neue Medium"/>
                  <a:sym typeface="Helvetica Neue Medium"/>
                </a:defRPr>
              </a:lvl1pPr>
            </a:lstStyle>
            <a:p>
              <a:pPr algn="ctr"/>
              <a:r>
                <a:rPr sz="1500"/>
                <a:t>Prepare Deployment</a:t>
              </a:r>
            </a:p>
          </p:txBody>
        </p:sp>
      </p:grpSp>
      <p:grpSp>
        <p:nvGrpSpPr>
          <p:cNvPr id="25" name="Integration Test">
            <a:extLst>
              <a:ext uri="{FF2B5EF4-FFF2-40B4-BE49-F238E27FC236}">
                <a16:creationId xmlns:a16="http://schemas.microsoft.com/office/drawing/2014/main" id="{E3A5AB22-F6AF-BF72-5AFE-0F0A3FC9399A}"/>
              </a:ext>
            </a:extLst>
          </p:cNvPr>
          <p:cNvGrpSpPr/>
          <p:nvPr/>
        </p:nvGrpSpPr>
        <p:grpSpPr>
          <a:xfrm>
            <a:off x="5387982" y="3669126"/>
            <a:ext cx="1416037" cy="467392"/>
            <a:chOff x="0" y="-1"/>
            <a:chExt cx="2832072" cy="934782"/>
          </a:xfrm>
        </p:grpSpPr>
        <p:sp>
          <p:nvSpPr>
            <p:cNvPr id="26" name="Rectangle">
              <a:extLst>
                <a:ext uri="{FF2B5EF4-FFF2-40B4-BE49-F238E27FC236}">
                  <a16:creationId xmlns:a16="http://schemas.microsoft.com/office/drawing/2014/main" id="{EB27A9F4-C3F3-D83B-7A3E-B481B36AFA99}"/>
                </a:ext>
              </a:extLst>
            </p:cNvPr>
            <p:cNvSpPr/>
            <p:nvPr/>
          </p:nvSpPr>
          <p:spPr>
            <a:xfrm>
              <a:off x="0" y="-1"/>
              <a:ext cx="2832072" cy="934782"/>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3000">
                  <a:solidFill>
                    <a:srgbClr val="FFFFFF"/>
                  </a:solidFill>
                  <a:latin typeface="Helvetica Neue Medium"/>
                  <a:ea typeface="Helvetica Neue Medium"/>
                  <a:cs typeface="Helvetica Neue Medium"/>
                  <a:sym typeface="Helvetica Neue Medium"/>
                </a:defRPr>
              </a:pPr>
              <a:endParaRPr sz="1500"/>
            </a:p>
          </p:txBody>
        </p:sp>
        <p:sp>
          <p:nvSpPr>
            <p:cNvPr id="27" name="Integration Test">
              <a:extLst>
                <a:ext uri="{FF2B5EF4-FFF2-40B4-BE49-F238E27FC236}">
                  <a16:creationId xmlns:a16="http://schemas.microsoft.com/office/drawing/2014/main" id="{B21679F6-AA1D-9B92-EEED-315C1315E33E}"/>
                </a:ext>
              </a:extLst>
            </p:cNvPr>
            <p:cNvSpPr txBox="1"/>
            <p:nvPr/>
          </p:nvSpPr>
          <p:spPr>
            <a:xfrm>
              <a:off x="0" y="185261"/>
              <a:ext cx="2832072"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000">
                  <a:solidFill>
                    <a:srgbClr val="FFFFFF"/>
                  </a:solidFill>
                  <a:latin typeface="Helvetica Neue Medium"/>
                  <a:ea typeface="Helvetica Neue Medium"/>
                  <a:cs typeface="Helvetica Neue Medium"/>
                  <a:sym typeface="Helvetica Neue Medium"/>
                </a:defRPr>
              </a:lvl1pPr>
            </a:lstStyle>
            <a:p>
              <a:pPr algn="ctr"/>
              <a:r>
                <a:rPr sz="1500"/>
                <a:t>Integration Test</a:t>
              </a:r>
            </a:p>
          </p:txBody>
        </p:sp>
      </p:grpSp>
      <p:grpSp>
        <p:nvGrpSpPr>
          <p:cNvPr id="28" name="Load Test">
            <a:extLst>
              <a:ext uri="{FF2B5EF4-FFF2-40B4-BE49-F238E27FC236}">
                <a16:creationId xmlns:a16="http://schemas.microsoft.com/office/drawing/2014/main" id="{0CAAD2E7-53E8-2CA6-EDE3-A306508A278B}"/>
              </a:ext>
            </a:extLst>
          </p:cNvPr>
          <p:cNvGrpSpPr/>
          <p:nvPr/>
        </p:nvGrpSpPr>
        <p:grpSpPr>
          <a:xfrm>
            <a:off x="5387982" y="4277243"/>
            <a:ext cx="1416037" cy="467392"/>
            <a:chOff x="0" y="-1"/>
            <a:chExt cx="2832072" cy="934782"/>
          </a:xfrm>
        </p:grpSpPr>
        <p:sp>
          <p:nvSpPr>
            <p:cNvPr id="29" name="Rectangle">
              <a:extLst>
                <a:ext uri="{FF2B5EF4-FFF2-40B4-BE49-F238E27FC236}">
                  <a16:creationId xmlns:a16="http://schemas.microsoft.com/office/drawing/2014/main" id="{18E21176-4711-8E47-4CA0-C13961783667}"/>
                </a:ext>
              </a:extLst>
            </p:cNvPr>
            <p:cNvSpPr/>
            <p:nvPr/>
          </p:nvSpPr>
          <p:spPr>
            <a:xfrm>
              <a:off x="0" y="-1"/>
              <a:ext cx="2832072" cy="934782"/>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3000">
                  <a:solidFill>
                    <a:srgbClr val="FFFFFF"/>
                  </a:solidFill>
                  <a:latin typeface="Helvetica Neue Medium"/>
                  <a:ea typeface="Helvetica Neue Medium"/>
                  <a:cs typeface="Helvetica Neue Medium"/>
                  <a:sym typeface="Helvetica Neue Medium"/>
                </a:defRPr>
              </a:pPr>
              <a:endParaRPr sz="1500"/>
            </a:p>
          </p:txBody>
        </p:sp>
        <p:sp>
          <p:nvSpPr>
            <p:cNvPr id="30" name="Load Test">
              <a:extLst>
                <a:ext uri="{FF2B5EF4-FFF2-40B4-BE49-F238E27FC236}">
                  <a16:creationId xmlns:a16="http://schemas.microsoft.com/office/drawing/2014/main" id="{46B29F9D-4B38-EA7B-73E8-092A81C2BD26}"/>
                </a:ext>
              </a:extLst>
            </p:cNvPr>
            <p:cNvSpPr txBox="1"/>
            <p:nvPr/>
          </p:nvSpPr>
          <p:spPr>
            <a:xfrm>
              <a:off x="0" y="185261"/>
              <a:ext cx="2832072"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000">
                  <a:solidFill>
                    <a:srgbClr val="FFFFFF"/>
                  </a:solidFill>
                  <a:latin typeface="Helvetica Neue Medium"/>
                  <a:ea typeface="Helvetica Neue Medium"/>
                  <a:cs typeface="Helvetica Neue Medium"/>
                  <a:sym typeface="Helvetica Neue Medium"/>
                </a:defRPr>
              </a:lvl1pPr>
            </a:lstStyle>
            <a:p>
              <a:pPr algn="ctr"/>
              <a:r>
                <a:rPr sz="1500"/>
                <a:t>Load Test</a:t>
              </a:r>
            </a:p>
          </p:txBody>
        </p:sp>
      </p:grpSp>
      <p:sp>
        <p:nvSpPr>
          <p:cNvPr id="31" name="Automate this centrally, provide a central record of results">
            <a:extLst>
              <a:ext uri="{FF2B5EF4-FFF2-40B4-BE49-F238E27FC236}">
                <a16:creationId xmlns:a16="http://schemas.microsoft.com/office/drawing/2014/main" id="{BFCCEEE4-3938-2026-1D9E-9FD92430CFC6}"/>
              </a:ext>
            </a:extLst>
          </p:cNvPr>
          <p:cNvSpPr txBox="1"/>
          <p:nvPr/>
        </p:nvSpPr>
        <p:spPr>
          <a:xfrm>
            <a:off x="663230" y="1595463"/>
            <a:ext cx="10220748" cy="4206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2900" b="1">
                <a:solidFill>
                  <a:srgbClr val="000000"/>
                </a:solidFill>
                <a:latin typeface="+mj-lt"/>
                <a:ea typeface="+mj-ea"/>
                <a:cs typeface="+mj-cs"/>
                <a:sym typeface="Helvetica Neue"/>
              </a:defRPr>
            </a:lvl1pPr>
          </a:lstStyle>
          <a:p>
            <a:pPr algn="ctr"/>
            <a:r>
              <a:rPr sz="2400">
                <a:solidFill>
                  <a:srgbClr val="FF0000"/>
                </a:solidFill>
                <a:latin typeface="Verdana" panose="020B0604030504040204" pitchFamily="34" charset="0"/>
                <a:ea typeface="Verdana" panose="020B0604030504040204" pitchFamily="34" charset="0"/>
              </a:rPr>
              <a:t>Automate this centrally, provide a central record of results</a:t>
            </a:r>
          </a:p>
        </p:txBody>
      </p:sp>
      <p:grpSp>
        <p:nvGrpSpPr>
          <p:cNvPr id="32" name="KPIs">
            <a:extLst>
              <a:ext uri="{FF2B5EF4-FFF2-40B4-BE49-F238E27FC236}">
                <a16:creationId xmlns:a16="http://schemas.microsoft.com/office/drawing/2014/main" id="{F7C843E6-F9AE-6C20-76C9-ABD6D9FBE6FF}"/>
              </a:ext>
            </a:extLst>
          </p:cNvPr>
          <p:cNvGrpSpPr/>
          <p:nvPr/>
        </p:nvGrpSpPr>
        <p:grpSpPr>
          <a:xfrm>
            <a:off x="9695088" y="3672125"/>
            <a:ext cx="1416037" cy="467392"/>
            <a:chOff x="0" y="-1"/>
            <a:chExt cx="2832072" cy="934782"/>
          </a:xfrm>
        </p:grpSpPr>
        <p:sp>
          <p:nvSpPr>
            <p:cNvPr id="33" name="Rectangle">
              <a:extLst>
                <a:ext uri="{FF2B5EF4-FFF2-40B4-BE49-F238E27FC236}">
                  <a16:creationId xmlns:a16="http://schemas.microsoft.com/office/drawing/2014/main" id="{0F600812-0C13-380F-4358-59E15D9BBCAE}"/>
                </a:ext>
              </a:extLst>
            </p:cNvPr>
            <p:cNvSpPr/>
            <p:nvPr/>
          </p:nvSpPr>
          <p:spPr>
            <a:xfrm>
              <a:off x="0" y="-1"/>
              <a:ext cx="2832072" cy="934782"/>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3000">
                  <a:solidFill>
                    <a:srgbClr val="FFFFFF"/>
                  </a:solidFill>
                  <a:latin typeface="Helvetica Neue Medium"/>
                  <a:ea typeface="Helvetica Neue Medium"/>
                  <a:cs typeface="Helvetica Neue Medium"/>
                  <a:sym typeface="Helvetica Neue Medium"/>
                </a:defRPr>
              </a:pPr>
              <a:endParaRPr sz="1500"/>
            </a:p>
          </p:txBody>
        </p:sp>
        <p:sp>
          <p:nvSpPr>
            <p:cNvPr id="34" name="KPIs">
              <a:extLst>
                <a:ext uri="{FF2B5EF4-FFF2-40B4-BE49-F238E27FC236}">
                  <a16:creationId xmlns:a16="http://schemas.microsoft.com/office/drawing/2014/main" id="{2E29A828-43D7-4092-90CE-5FFE82502D2E}"/>
                </a:ext>
              </a:extLst>
            </p:cNvPr>
            <p:cNvSpPr txBox="1"/>
            <p:nvPr/>
          </p:nvSpPr>
          <p:spPr>
            <a:xfrm>
              <a:off x="0" y="185261"/>
              <a:ext cx="2832072" cy="5642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000">
                  <a:solidFill>
                    <a:srgbClr val="FFFFFF"/>
                  </a:solidFill>
                  <a:latin typeface="Helvetica Neue Medium"/>
                  <a:ea typeface="Helvetica Neue Medium"/>
                  <a:cs typeface="Helvetica Neue Medium"/>
                  <a:sym typeface="Helvetica Neue Medium"/>
                </a:defRPr>
              </a:lvl1pPr>
            </a:lstStyle>
            <a:p>
              <a:pPr algn="ctr"/>
              <a:r>
                <a:rPr sz="1500"/>
                <a:t>KPIs</a:t>
              </a:r>
            </a:p>
          </p:txBody>
        </p:sp>
      </p:grpSp>
      <p:grpSp>
        <p:nvGrpSpPr>
          <p:cNvPr id="35" name="End-to-end Test">
            <a:extLst>
              <a:ext uri="{FF2B5EF4-FFF2-40B4-BE49-F238E27FC236}">
                <a16:creationId xmlns:a16="http://schemas.microsoft.com/office/drawing/2014/main" id="{999B1847-3132-2DBD-2B28-20D79D91D8B7}"/>
              </a:ext>
            </a:extLst>
          </p:cNvPr>
          <p:cNvGrpSpPr/>
          <p:nvPr/>
        </p:nvGrpSpPr>
        <p:grpSpPr>
          <a:xfrm>
            <a:off x="7541534" y="3672125"/>
            <a:ext cx="1416038" cy="467392"/>
            <a:chOff x="-1" y="22568"/>
            <a:chExt cx="2832073" cy="934782"/>
          </a:xfrm>
        </p:grpSpPr>
        <p:sp>
          <p:nvSpPr>
            <p:cNvPr id="36" name="Rectangle">
              <a:extLst>
                <a:ext uri="{FF2B5EF4-FFF2-40B4-BE49-F238E27FC236}">
                  <a16:creationId xmlns:a16="http://schemas.microsoft.com/office/drawing/2014/main" id="{3E4047C6-02B9-0691-1DA0-66DD82F8ABC5}"/>
                </a:ext>
              </a:extLst>
            </p:cNvPr>
            <p:cNvSpPr/>
            <p:nvPr/>
          </p:nvSpPr>
          <p:spPr>
            <a:xfrm>
              <a:off x="-1" y="22568"/>
              <a:ext cx="2832073" cy="934782"/>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2900">
                  <a:solidFill>
                    <a:srgbClr val="FFFFFF"/>
                  </a:solidFill>
                  <a:latin typeface="Helvetica Neue Medium"/>
                  <a:ea typeface="Helvetica Neue Medium"/>
                  <a:cs typeface="Helvetica Neue Medium"/>
                  <a:sym typeface="Helvetica Neue Medium"/>
                </a:defRPr>
              </a:pPr>
              <a:endParaRPr sz="1450"/>
            </a:p>
          </p:txBody>
        </p:sp>
        <p:sp>
          <p:nvSpPr>
            <p:cNvPr id="37" name="End-to-end Test">
              <a:extLst>
                <a:ext uri="{FF2B5EF4-FFF2-40B4-BE49-F238E27FC236}">
                  <a16:creationId xmlns:a16="http://schemas.microsoft.com/office/drawing/2014/main" id="{B531191C-D885-FCBE-D430-C3EB688E3D08}"/>
                </a:ext>
              </a:extLst>
            </p:cNvPr>
            <p:cNvSpPr txBox="1"/>
            <p:nvPr/>
          </p:nvSpPr>
          <p:spPr>
            <a:xfrm>
              <a:off x="-1" y="215526"/>
              <a:ext cx="2832073" cy="5488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2900">
                  <a:solidFill>
                    <a:srgbClr val="FFFFFF"/>
                  </a:solidFill>
                  <a:latin typeface="Helvetica Neue Medium"/>
                  <a:ea typeface="Helvetica Neue Medium"/>
                  <a:cs typeface="Helvetica Neue Medium"/>
                  <a:sym typeface="Helvetica Neue Medium"/>
                </a:defRPr>
              </a:lvl1pPr>
            </a:lstStyle>
            <a:p>
              <a:pPr algn="ctr"/>
              <a:r>
                <a:rPr sz="1450"/>
                <a:t>End-to-end Test</a:t>
              </a:r>
            </a:p>
          </p:txBody>
        </p:sp>
      </p:grpSp>
      <p:grpSp>
        <p:nvGrpSpPr>
          <p:cNvPr id="38" name="Develop">
            <a:extLst>
              <a:ext uri="{FF2B5EF4-FFF2-40B4-BE49-F238E27FC236}">
                <a16:creationId xmlns:a16="http://schemas.microsoft.com/office/drawing/2014/main" id="{87BDE138-D2DB-9858-1C0C-61550C932EB4}"/>
              </a:ext>
            </a:extLst>
          </p:cNvPr>
          <p:cNvGrpSpPr/>
          <p:nvPr/>
        </p:nvGrpSpPr>
        <p:grpSpPr>
          <a:xfrm>
            <a:off x="1080878" y="2746508"/>
            <a:ext cx="1416037" cy="635003"/>
            <a:chOff x="0" y="-1"/>
            <a:chExt cx="2832072" cy="1270004"/>
          </a:xfrm>
        </p:grpSpPr>
        <p:sp>
          <p:nvSpPr>
            <p:cNvPr id="39" name="Rectangle">
              <a:extLst>
                <a:ext uri="{FF2B5EF4-FFF2-40B4-BE49-F238E27FC236}">
                  <a16:creationId xmlns:a16="http://schemas.microsoft.com/office/drawing/2014/main" id="{DDC4D08D-5D52-AE25-47ED-709C6643E983}"/>
                </a:ext>
              </a:extLst>
            </p:cNvPr>
            <p:cNvSpPr/>
            <p:nvPr/>
          </p:nvSpPr>
          <p:spPr>
            <a:xfrm>
              <a:off x="0" y="-1"/>
              <a:ext cx="2832072" cy="1270004"/>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4200">
                  <a:solidFill>
                    <a:srgbClr val="FFFFFF"/>
                  </a:solidFill>
                  <a:latin typeface="Helvetica Neue Medium"/>
                  <a:ea typeface="Helvetica Neue Medium"/>
                  <a:cs typeface="Helvetica Neue Medium"/>
                  <a:sym typeface="Helvetica Neue Medium"/>
                </a:defRPr>
              </a:pPr>
              <a:endParaRPr sz="2100"/>
            </a:p>
          </p:txBody>
        </p:sp>
        <p:sp>
          <p:nvSpPr>
            <p:cNvPr id="40" name="Develop">
              <a:extLst>
                <a:ext uri="{FF2B5EF4-FFF2-40B4-BE49-F238E27FC236}">
                  <a16:creationId xmlns:a16="http://schemas.microsoft.com/office/drawing/2014/main" id="{F08CD30E-4B65-84A9-53D3-C51DF87F53D2}"/>
                </a:ext>
              </a:extLst>
            </p:cNvPr>
            <p:cNvSpPr txBox="1"/>
            <p:nvPr/>
          </p:nvSpPr>
          <p:spPr>
            <a:xfrm>
              <a:off x="0" y="260539"/>
              <a:ext cx="2832072" cy="7489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4200">
                  <a:solidFill>
                    <a:srgbClr val="FFFFFF"/>
                  </a:solidFill>
                  <a:latin typeface="Helvetica Neue Medium"/>
                  <a:ea typeface="Helvetica Neue Medium"/>
                  <a:cs typeface="Helvetica Neue Medium"/>
                  <a:sym typeface="Helvetica Neue Medium"/>
                </a:defRPr>
              </a:lvl1pPr>
            </a:lstStyle>
            <a:p>
              <a:pPr algn="ctr"/>
              <a:r>
                <a:rPr sz="2100"/>
                <a:t>Develop</a:t>
              </a:r>
            </a:p>
          </p:txBody>
        </p:sp>
      </p:grpSp>
      <p:grpSp>
        <p:nvGrpSpPr>
          <p:cNvPr id="41" name="Build">
            <a:extLst>
              <a:ext uri="{FF2B5EF4-FFF2-40B4-BE49-F238E27FC236}">
                <a16:creationId xmlns:a16="http://schemas.microsoft.com/office/drawing/2014/main" id="{FA664D1F-015A-CF3B-2AAA-9A6AB2796007}"/>
              </a:ext>
            </a:extLst>
          </p:cNvPr>
          <p:cNvGrpSpPr/>
          <p:nvPr/>
        </p:nvGrpSpPr>
        <p:grpSpPr>
          <a:xfrm>
            <a:off x="3234430" y="2746508"/>
            <a:ext cx="1416037" cy="635003"/>
            <a:chOff x="-1" y="-1"/>
            <a:chExt cx="2832073" cy="1270004"/>
          </a:xfrm>
        </p:grpSpPr>
        <p:sp>
          <p:nvSpPr>
            <p:cNvPr id="42" name="Rectangle">
              <a:extLst>
                <a:ext uri="{FF2B5EF4-FFF2-40B4-BE49-F238E27FC236}">
                  <a16:creationId xmlns:a16="http://schemas.microsoft.com/office/drawing/2014/main" id="{2A83BAB2-EB82-1B3A-C31E-D5FC5AB321FF}"/>
                </a:ext>
              </a:extLst>
            </p:cNvPr>
            <p:cNvSpPr/>
            <p:nvPr/>
          </p:nvSpPr>
          <p:spPr>
            <a:xfrm>
              <a:off x="-1" y="-1"/>
              <a:ext cx="2832073" cy="1270004"/>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4200">
                  <a:solidFill>
                    <a:srgbClr val="FFFFFF"/>
                  </a:solidFill>
                  <a:latin typeface="Helvetica Neue Medium"/>
                  <a:ea typeface="Helvetica Neue Medium"/>
                  <a:cs typeface="Helvetica Neue Medium"/>
                  <a:sym typeface="Helvetica Neue Medium"/>
                </a:defRPr>
              </a:pPr>
              <a:endParaRPr sz="2100"/>
            </a:p>
          </p:txBody>
        </p:sp>
        <p:sp>
          <p:nvSpPr>
            <p:cNvPr id="43" name="Build">
              <a:extLst>
                <a:ext uri="{FF2B5EF4-FFF2-40B4-BE49-F238E27FC236}">
                  <a16:creationId xmlns:a16="http://schemas.microsoft.com/office/drawing/2014/main" id="{F96EC28C-70F9-D775-2B78-B3C6BAFB2F67}"/>
                </a:ext>
              </a:extLst>
            </p:cNvPr>
            <p:cNvSpPr txBox="1"/>
            <p:nvPr/>
          </p:nvSpPr>
          <p:spPr>
            <a:xfrm>
              <a:off x="-1" y="260539"/>
              <a:ext cx="2832073" cy="7489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4200">
                  <a:solidFill>
                    <a:srgbClr val="FFFFFF"/>
                  </a:solidFill>
                  <a:latin typeface="Helvetica Neue Medium"/>
                  <a:ea typeface="Helvetica Neue Medium"/>
                  <a:cs typeface="Helvetica Neue Medium"/>
                  <a:sym typeface="Helvetica Neue Medium"/>
                </a:defRPr>
              </a:lvl1pPr>
            </a:lstStyle>
            <a:p>
              <a:pPr algn="ctr"/>
              <a:r>
                <a:rPr sz="2100"/>
                <a:t>Build</a:t>
              </a:r>
            </a:p>
          </p:txBody>
        </p:sp>
      </p:grpSp>
      <p:grpSp>
        <p:nvGrpSpPr>
          <p:cNvPr id="44" name="Test">
            <a:extLst>
              <a:ext uri="{FF2B5EF4-FFF2-40B4-BE49-F238E27FC236}">
                <a16:creationId xmlns:a16="http://schemas.microsoft.com/office/drawing/2014/main" id="{D00FB190-DF06-AAD8-EF61-337531381727}"/>
              </a:ext>
            </a:extLst>
          </p:cNvPr>
          <p:cNvGrpSpPr/>
          <p:nvPr/>
        </p:nvGrpSpPr>
        <p:grpSpPr>
          <a:xfrm>
            <a:off x="5387982" y="2746508"/>
            <a:ext cx="1416037" cy="635003"/>
            <a:chOff x="0" y="-1"/>
            <a:chExt cx="2832072" cy="1270004"/>
          </a:xfrm>
        </p:grpSpPr>
        <p:sp>
          <p:nvSpPr>
            <p:cNvPr id="45" name="Rectangle">
              <a:extLst>
                <a:ext uri="{FF2B5EF4-FFF2-40B4-BE49-F238E27FC236}">
                  <a16:creationId xmlns:a16="http://schemas.microsoft.com/office/drawing/2014/main" id="{D96A79C7-CBBC-58C9-5650-3B6C6E31EAF8}"/>
                </a:ext>
              </a:extLst>
            </p:cNvPr>
            <p:cNvSpPr/>
            <p:nvPr/>
          </p:nvSpPr>
          <p:spPr>
            <a:xfrm>
              <a:off x="0" y="-1"/>
              <a:ext cx="2832072" cy="1270004"/>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4200">
                  <a:solidFill>
                    <a:srgbClr val="FFFFFF"/>
                  </a:solidFill>
                  <a:latin typeface="Helvetica Neue Medium"/>
                  <a:ea typeface="Helvetica Neue Medium"/>
                  <a:cs typeface="Helvetica Neue Medium"/>
                  <a:sym typeface="Helvetica Neue Medium"/>
                </a:defRPr>
              </a:pPr>
              <a:endParaRPr sz="2100"/>
            </a:p>
          </p:txBody>
        </p:sp>
        <p:sp>
          <p:nvSpPr>
            <p:cNvPr id="46" name="Test">
              <a:extLst>
                <a:ext uri="{FF2B5EF4-FFF2-40B4-BE49-F238E27FC236}">
                  <a16:creationId xmlns:a16="http://schemas.microsoft.com/office/drawing/2014/main" id="{2A9FEB57-929F-5A86-3595-9496407185AF}"/>
                </a:ext>
              </a:extLst>
            </p:cNvPr>
            <p:cNvSpPr txBox="1"/>
            <p:nvPr/>
          </p:nvSpPr>
          <p:spPr>
            <a:xfrm>
              <a:off x="0" y="260539"/>
              <a:ext cx="2832072" cy="7489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4200">
                  <a:solidFill>
                    <a:srgbClr val="FFFFFF"/>
                  </a:solidFill>
                  <a:latin typeface="Helvetica Neue Medium"/>
                  <a:ea typeface="Helvetica Neue Medium"/>
                  <a:cs typeface="Helvetica Neue Medium"/>
                  <a:sym typeface="Helvetica Neue Medium"/>
                </a:defRPr>
              </a:lvl1pPr>
            </a:lstStyle>
            <a:p>
              <a:pPr algn="ctr"/>
              <a:r>
                <a:rPr sz="2100"/>
                <a:t>Test</a:t>
              </a:r>
            </a:p>
          </p:txBody>
        </p:sp>
      </p:grpSp>
      <p:grpSp>
        <p:nvGrpSpPr>
          <p:cNvPr id="47" name="Deploy">
            <a:extLst>
              <a:ext uri="{FF2B5EF4-FFF2-40B4-BE49-F238E27FC236}">
                <a16:creationId xmlns:a16="http://schemas.microsoft.com/office/drawing/2014/main" id="{9FB9EDFB-8D71-EE33-97AB-44C5803F197F}"/>
              </a:ext>
            </a:extLst>
          </p:cNvPr>
          <p:cNvGrpSpPr/>
          <p:nvPr/>
        </p:nvGrpSpPr>
        <p:grpSpPr>
          <a:xfrm>
            <a:off x="7541534" y="2746508"/>
            <a:ext cx="1416038" cy="635003"/>
            <a:chOff x="-1" y="-1"/>
            <a:chExt cx="2832073" cy="1270004"/>
          </a:xfrm>
        </p:grpSpPr>
        <p:sp>
          <p:nvSpPr>
            <p:cNvPr id="48" name="Rectangle">
              <a:extLst>
                <a:ext uri="{FF2B5EF4-FFF2-40B4-BE49-F238E27FC236}">
                  <a16:creationId xmlns:a16="http://schemas.microsoft.com/office/drawing/2014/main" id="{20E47EB4-E852-D1B5-16FD-16E502834F51}"/>
                </a:ext>
              </a:extLst>
            </p:cNvPr>
            <p:cNvSpPr/>
            <p:nvPr/>
          </p:nvSpPr>
          <p:spPr>
            <a:xfrm>
              <a:off x="-1" y="-1"/>
              <a:ext cx="2832073" cy="1270004"/>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4200">
                  <a:solidFill>
                    <a:srgbClr val="FFFFFF"/>
                  </a:solidFill>
                  <a:latin typeface="Helvetica Neue Medium"/>
                  <a:ea typeface="Helvetica Neue Medium"/>
                  <a:cs typeface="Helvetica Neue Medium"/>
                  <a:sym typeface="Helvetica Neue Medium"/>
                </a:defRPr>
              </a:pPr>
              <a:endParaRPr sz="2100"/>
            </a:p>
          </p:txBody>
        </p:sp>
        <p:sp>
          <p:nvSpPr>
            <p:cNvPr id="49" name="Deploy">
              <a:extLst>
                <a:ext uri="{FF2B5EF4-FFF2-40B4-BE49-F238E27FC236}">
                  <a16:creationId xmlns:a16="http://schemas.microsoft.com/office/drawing/2014/main" id="{B5B6A0A2-CD05-5361-81AC-5CBD3A9D125E}"/>
                </a:ext>
              </a:extLst>
            </p:cNvPr>
            <p:cNvSpPr txBox="1"/>
            <p:nvPr/>
          </p:nvSpPr>
          <p:spPr>
            <a:xfrm>
              <a:off x="-1" y="260539"/>
              <a:ext cx="2832073" cy="7489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4200">
                  <a:solidFill>
                    <a:srgbClr val="FFFFFF"/>
                  </a:solidFill>
                  <a:latin typeface="Helvetica Neue Medium"/>
                  <a:ea typeface="Helvetica Neue Medium"/>
                  <a:cs typeface="Helvetica Neue Medium"/>
                  <a:sym typeface="Helvetica Neue Medium"/>
                </a:defRPr>
              </a:lvl1pPr>
            </a:lstStyle>
            <a:p>
              <a:pPr algn="ctr"/>
              <a:r>
                <a:rPr sz="2100"/>
                <a:t>Deploy</a:t>
              </a:r>
            </a:p>
          </p:txBody>
        </p:sp>
      </p:grpSp>
      <p:grpSp>
        <p:nvGrpSpPr>
          <p:cNvPr id="50" name="Monitor">
            <a:extLst>
              <a:ext uri="{FF2B5EF4-FFF2-40B4-BE49-F238E27FC236}">
                <a16:creationId xmlns:a16="http://schemas.microsoft.com/office/drawing/2014/main" id="{B67F068F-EA5D-2D4B-964E-B9DA0E65017C}"/>
              </a:ext>
            </a:extLst>
          </p:cNvPr>
          <p:cNvGrpSpPr/>
          <p:nvPr/>
        </p:nvGrpSpPr>
        <p:grpSpPr>
          <a:xfrm>
            <a:off x="9695088" y="2746508"/>
            <a:ext cx="1416037" cy="635003"/>
            <a:chOff x="-1" y="-1"/>
            <a:chExt cx="2832073" cy="1270004"/>
          </a:xfrm>
        </p:grpSpPr>
        <p:sp>
          <p:nvSpPr>
            <p:cNvPr id="51" name="Rectangle">
              <a:extLst>
                <a:ext uri="{FF2B5EF4-FFF2-40B4-BE49-F238E27FC236}">
                  <a16:creationId xmlns:a16="http://schemas.microsoft.com/office/drawing/2014/main" id="{5A3B09C9-F311-502F-FAF1-8052BAA7CF7F}"/>
                </a:ext>
              </a:extLst>
            </p:cNvPr>
            <p:cNvSpPr/>
            <p:nvPr/>
          </p:nvSpPr>
          <p:spPr>
            <a:xfrm>
              <a:off x="-1" y="-1"/>
              <a:ext cx="2832073" cy="1270004"/>
            </a:xfrm>
            <a:prstGeom prst="rect">
              <a:avLst/>
            </a:prstGeom>
            <a:solidFill>
              <a:srgbClr val="0A52B1"/>
            </a:solidFill>
            <a:ln w="12700" cap="flat">
              <a:noFill/>
              <a:miter lim="400000"/>
            </a:ln>
            <a:effectLst/>
          </p:spPr>
          <p:txBody>
            <a:bodyPr wrap="square" lIns="25400" tIns="25400" rIns="25400" bIns="25400" numCol="1" anchor="ctr">
              <a:noAutofit/>
            </a:bodyPr>
            <a:lstStyle/>
            <a:p>
              <a:pPr algn="ctr" defTabSz="412750">
                <a:defRPr sz="4200">
                  <a:solidFill>
                    <a:srgbClr val="FFFFFF"/>
                  </a:solidFill>
                  <a:latin typeface="Helvetica Neue Medium"/>
                  <a:ea typeface="Helvetica Neue Medium"/>
                  <a:cs typeface="Helvetica Neue Medium"/>
                  <a:sym typeface="Helvetica Neue Medium"/>
                </a:defRPr>
              </a:pPr>
              <a:endParaRPr sz="2100"/>
            </a:p>
          </p:txBody>
        </p:sp>
        <p:sp>
          <p:nvSpPr>
            <p:cNvPr id="52" name="Monitor">
              <a:extLst>
                <a:ext uri="{FF2B5EF4-FFF2-40B4-BE49-F238E27FC236}">
                  <a16:creationId xmlns:a16="http://schemas.microsoft.com/office/drawing/2014/main" id="{237BDA13-F35F-FE53-96D0-C179E3E36F62}"/>
                </a:ext>
              </a:extLst>
            </p:cNvPr>
            <p:cNvSpPr txBox="1"/>
            <p:nvPr/>
          </p:nvSpPr>
          <p:spPr>
            <a:xfrm>
              <a:off x="-1" y="260539"/>
              <a:ext cx="2832073" cy="74892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4200">
                  <a:solidFill>
                    <a:srgbClr val="FFFFFF"/>
                  </a:solidFill>
                  <a:latin typeface="Helvetica Neue Medium"/>
                  <a:ea typeface="Helvetica Neue Medium"/>
                  <a:cs typeface="Helvetica Neue Medium"/>
                  <a:sym typeface="Helvetica Neue Medium"/>
                </a:defRPr>
              </a:lvl1pPr>
            </a:lstStyle>
            <a:p>
              <a:pPr algn="ctr"/>
              <a:r>
                <a:rPr sz="2100"/>
                <a:t>Monitor</a:t>
              </a:r>
            </a:p>
          </p:txBody>
        </p:sp>
      </p:grpSp>
      <p:pic>
        <p:nvPicPr>
          <p:cNvPr id="53" name="Image" descr="Image">
            <a:extLst>
              <a:ext uri="{FF2B5EF4-FFF2-40B4-BE49-F238E27FC236}">
                <a16:creationId xmlns:a16="http://schemas.microsoft.com/office/drawing/2014/main" id="{CE2A92CB-D4D5-3EA7-0788-15780F73464A}"/>
              </a:ext>
            </a:extLst>
          </p:cNvPr>
          <p:cNvPicPr>
            <a:picLocks noChangeAspect="1"/>
          </p:cNvPicPr>
          <p:nvPr/>
        </p:nvPicPr>
        <p:blipFill>
          <a:blip r:embed="rId3"/>
          <a:stretch>
            <a:fillRect/>
          </a:stretch>
        </p:blipFill>
        <p:spPr>
          <a:xfrm>
            <a:off x="7606424" y="4882360"/>
            <a:ext cx="4564067" cy="1897515"/>
          </a:xfrm>
          <a:prstGeom prst="rect">
            <a:avLst/>
          </a:prstGeom>
          <a:ln w="12700">
            <a:miter lim="400000"/>
          </a:ln>
        </p:spPr>
      </p:pic>
      <p:sp>
        <p:nvSpPr>
          <p:cNvPr id="2" name="Arrow: Down 1">
            <a:extLst>
              <a:ext uri="{FF2B5EF4-FFF2-40B4-BE49-F238E27FC236}">
                <a16:creationId xmlns:a16="http://schemas.microsoft.com/office/drawing/2014/main" id="{DE74187F-C9FE-F2CC-5F93-BA524D9B902D}"/>
              </a:ext>
            </a:extLst>
          </p:cNvPr>
          <p:cNvSpPr/>
          <p:nvPr/>
        </p:nvSpPr>
        <p:spPr>
          <a:xfrm>
            <a:off x="4827823" y="2048937"/>
            <a:ext cx="560159" cy="392882"/>
          </a:xfrm>
          <a:prstGeom prst="downArrow">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a:solidFill>
                <a:schemeClr val="tx1"/>
              </a:solidFill>
            </a:endParaRPr>
          </a:p>
        </p:txBody>
      </p:sp>
      <p:grpSp>
        <p:nvGrpSpPr>
          <p:cNvPr id="54" name="0…………….">
            <a:extLst>
              <a:ext uri="{FF2B5EF4-FFF2-40B4-BE49-F238E27FC236}">
                <a16:creationId xmlns:a16="http://schemas.microsoft.com/office/drawing/2014/main" id="{9C1DA5A1-03E9-9098-89EB-CA8CDAC5AC77}"/>
              </a:ext>
            </a:extLst>
          </p:cNvPr>
          <p:cNvGrpSpPr/>
          <p:nvPr/>
        </p:nvGrpSpPr>
        <p:grpSpPr>
          <a:xfrm>
            <a:off x="7376990" y="2512073"/>
            <a:ext cx="3898694" cy="1897515"/>
            <a:chOff x="-1" y="-1"/>
            <a:chExt cx="7797385" cy="7283374"/>
          </a:xfrm>
        </p:grpSpPr>
        <p:sp>
          <p:nvSpPr>
            <p:cNvPr id="55" name="Rectangle">
              <a:extLst>
                <a:ext uri="{FF2B5EF4-FFF2-40B4-BE49-F238E27FC236}">
                  <a16:creationId xmlns:a16="http://schemas.microsoft.com/office/drawing/2014/main" id="{40E43720-224B-A1E3-D782-FC00D20BE8BC}"/>
                </a:ext>
              </a:extLst>
            </p:cNvPr>
            <p:cNvSpPr/>
            <p:nvPr/>
          </p:nvSpPr>
          <p:spPr>
            <a:xfrm>
              <a:off x="-1" y="-1"/>
              <a:ext cx="7797385" cy="7283374"/>
            </a:xfrm>
            <a:prstGeom prst="rect">
              <a:avLst/>
            </a:prstGeom>
            <a:noFill/>
            <a:ln w="63500" cap="flat">
              <a:solidFill>
                <a:srgbClr val="000000"/>
              </a:solidFill>
              <a:prstDash val="solid"/>
              <a:miter lim="400000"/>
            </a:ln>
            <a:effectLst/>
          </p:spPr>
          <p:txBody>
            <a:bodyPr wrap="square" lIns="25400" tIns="25400" rIns="25400" bIns="25400" numCol="1" anchor="ctr">
              <a:noAutofit/>
            </a:bodyPr>
            <a:lstStyle/>
            <a:p>
              <a:pPr algn="ctr" defTabSz="412750">
                <a:defRPr sz="3200">
                  <a:solidFill>
                    <a:srgbClr val="FFFFFF"/>
                  </a:solidFill>
                  <a:latin typeface="Helvetica Neue Medium"/>
                  <a:ea typeface="Helvetica Neue Medium"/>
                  <a:cs typeface="Helvetica Neue Medium"/>
                  <a:sym typeface="Helvetica Neue Medium"/>
                </a:defRPr>
              </a:pPr>
              <a:endParaRPr sz="1600"/>
            </a:p>
          </p:txBody>
        </p:sp>
        <p:sp>
          <p:nvSpPr>
            <p:cNvPr id="56" name="0…………….">
              <a:extLst>
                <a:ext uri="{FF2B5EF4-FFF2-40B4-BE49-F238E27FC236}">
                  <a16:creationId xmlns:a16="http://schemas.microsoft.com/office/drawing/2014/main" id="{0906767D-4993-9F52-6E59-27A2B08A329C}"/>
                </a:ext>
              </a:extLst>
            </p:cNvPr>
            <p:cNvSpPr txBox="1"/>
            <p:nvPr/>
          </p:nvSpPr>
          <p:spPr>
            <a:xfrm>
              <a:off x="31749" y="3344168"/>
              <a:ext cx="7733885" cy="595034"/>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sz="1600"/>
                <a:t>0…………….</a:t>
              </a:r>
            </a:p>
          </p:txBody>
        </p:sp>
      </p:grpSp>
      <p:sp>
        <p:nvSpPr>
          <p:cNvPr id="57" name="Arrow: Down 56">
            <a:extLst>
              <a:ext uri="{FF2B5EF4-FFF2-40B4-BE49-F238E27FC236}">
                <a16:creationId xmlns:a16="http://schemas.microsoft.com/office/drawing/2014/main" id="{46E03583-0AFC-58C8-CF29-4F83B1DECB6C}"/>
              </a:ext>
            </a:extLst>
          </p:cNvPr>
          <p:cNvSpPr/>
          <p:nvPr/>
        </p:nvSpPr>
        <p:spPr>
          <a:xfrm>
            <a:off x="8990489" y="2054997"/>
            <a:ext cx="560159" cy="406412"/>
          </a:xfrm>
          <a:prstGeom prst="downArrow">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a:solidFill>
                <a:schemeClr val="tx1"/>
              </a:solidFill>
            </a:endParaRPr>
          </a:p>
        </p:txBody>
      </p:sp>
    </p:spTree>
    <p:extLst>
      <p:ext uri="{BB962C8B-B14F-4D97-AF65-F5344CB8AC3E}">
        <p14:creationId xmlns:p14="http://schemas.microsoft.com/office/powerpoint/2010/main" val="1052147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3"/>
                                        </p:tgtEl>
                                      </p:cBhvr>
                                    </p:animEffect>
                                    <p:set>
                                      <p:cBhvr>
                                        <p:cTn id="10" dur="1" fill="hold">
                                          <p:stCondLst>
                                            <p:cond delay="499"/>
                                          </p:stCondLst>
                                        </p:cTn>
                                        <p:tgtEl>
                                          <p:spTgt spid="3"/>
                                        </p:tgtEl>
                                        <p:attrNameLst>
                                          <p:attrName>style.visibility</p:attrName>
                                        </p:attrNameLst>
                                      </p:cBhvr>
                                      <p:to>
                                        <p:strVal val="hidden"/>
                                      </p:to>
                                    </p:set>
                                  </p:childTnLst>
                                </p:cTn>
                              </p:par>
                              <p:par>
                                <p:cTn id="11" presetID="10" presetClass="entr" presetSubtype="0" fill="hold" grpId="0" nodeType="withEffect">
                                  <p:stCondLst>
                                    <p:cond delay="0"/>
                                  </p:stCondLst>
                                  <p:childTnLst>
                                    <p:set>
                                      <p:cBhvr>
                                        <p:cTn id="12" dur="1" fill="hold">
                                          <p:stCondLst>
                                            <p:cond delay="0"/>
                                          </p:stCondLst>
                                        </p:cTn>
                                        <p:tgtEl>
                                          <p:spTgt spid="57"/>
                                        </p:tgtEl>
                                        <p:attrNameLst>
                                          <p:attrName>style.visibility</p:attrName>
                                        </p:attrNameLst>
                                      </p:cBhvr>
                                      <p:to>
                                        <p:strVal val="visible"/>
                                      </p:to>
                                    </p:set>
                                    <p:animEffect transition="in" filter="fade">
                                      <p:cBhvr>
                                        <p:cTn id="13" dur="500"/>
                                        <p:tgtEl>
                                          <p:spTgt spid="57"/>
                                        </p:tgtEl>
                                      </p:cBhvr>
                                    </p:animEffect>
                                  </p:childTnLst>
                                </p:cTn>
                              </p:par>
                              <p:par>
                                <p:cTn id="14" presetID="1" presetClass="entr" presetSubtype="0" fill="hold" nodeType="withEffect">
                                  <p:stCondLst>
                                    <p:cond delay="0"/>
                                  </p:stCondLst>
                                  <p:childTnLst>
                                    <p:set>
                                      <p:cBhvr>
                                        <p:cTn id="15"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 name="Release Pipelines"/>
          <p:cNvSpPr txBox="1">
            <a:spLocks noGrp="1"/>
          </p:cNvSpPr>
          <p:nvPr>
            <p:ph type="title"/>
          </p:nvPr>
        </p:nvSpPr>
        <p:spPr>
          <a:prstGeom prst="rect">
            <a:avLst/>
          </a:prstGeom>
        </p:spPr>
        <p:txBody>
          <a:bodyPr>
            <a:normAutofit/>
          </a:bodyPr>
          <a:lstStyle>
            <a:lvl1pPr>
              <a:defRPr spc="-200"/>
            </a:lvl1pPr>
          </a:lstStyle>
          <a:p>
            <a:r>
              <a:rPr dirty="0"/>
              <a:t>Continuous Delivery </a:t>
            </a:r>
            <a:r>
              <a:rPr lang="en-US" dirty="0"/>
              <a:t>does not mean Immediate Delivery</a:t>
            </a:r>
            <a:endParaRPr dirty="0"/>
          </a:p>
        </p:txBody>
      </p:sp>
      <p:sp>
        <p:nvSpPr>
          <p:cNvPr id="364" name="Even if you are deploying every day, you still have some latenc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Even if you are deploying every day (“continuously”), you still have some latency</a:t>
            </a:r>
          </a:p>
          <a:p>
            <a:r>
              <a:t>A new feature I develop today won't be released today</a:t>
            </a:r>
          </a:p>
          <a:p>
            <a:r>
              <a:t>But, a new feature I develop today can begin the </a:t>
            </a:r>
            <a:r>
              <a:rPr b="1"/>
              <a:t>release pipeline </a:t>
            </a:r>
            <a:r>
              <a:t>today (minimizes risk)</a:t>
            </a:r>
          </a:p>
          <a:p>
            <a:pPr>
              <a:defRPr b="1"/>
            </a:pPr>
            <a:r>
              <a:t>Release Engineer</a:t>
            </a:r>
            <a:r>
              <a:rPr b="0"/>
              <a:t>: gatekeeper who decides when something is ready to go out, oversees the actual deployment process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92F95-DD34-F3B6-C2C8-8B58B60C18C2}"/>
              </a:ext>
            </a:extLst>
          </p:cNvPr>
          <p:cNvSpPr>
            <a:spLocks noGrp="1"/>
          </p:cNvSpPr>
          <p:nvPr>
            <p:ph type="title"/>
          </p:nvPr>
        </p:nvSpPr>
        <p:spPr/>
        <p:txBody>
          <a:bodyPr/>
          <a:lstStyle/>
          <a:p>
            <a:r>
              <a:rPr lang="en-US" dirty="0"/>
              <a:t>Ways to mitigate deployment risks</a:t>
            </a:r>
          </a:p>
        </p:txBody>
      </p:sp>
      <p:sp>
        <p:nvSpPr>
          <p:cNvPr id="3" name="Content Placeholder 2">
            <a:extLst>
              <a:ext uri="{FF2B5EF4-FFF2-40B4-BE49-F238E27FC236}">
                <a16:creationId xmlns:a16="http://schemas.microsoft.com/office/drawing/2014/main" id="{0979C0C1-FE7B-8264-6B6F-092D2784D0CF}"/>
              </a:ext>
            </a:extLst>
          </p:cNvPr>
          <p:cNvSpPr>
            <a:spLocks noGrp="1"/>
          </p:cNvSpPr>
          <p:nvPr>
            <p:ph idx="1"/>
          </p:nvPr>
        </p:nvSpPr>
        <p:spPr/>
        <p:txBody>
          <a:bodyPr/>
          <a:lstStyle/>
          <a:p>
            <a:r>
              <a:rPr lang="en-US" dirty="0"/>
              <a:t>Use a realistic staging environment</a:t>
            </a:r>
          </a:p>
          <a:p>
            <a:r>
              <a:rPr lang="en-US" dirty="0"/>
              <a:t>Use post-deployment monitoring</a:t>
            </a:r>
          </a:p>
          <a:p>
            <a:r>
              <a:rPr lang="en-US" dirty="0"/>
              <a:t>Use split deployments</a:t>
            </a:r>
          </a:p>
          <a:p>
            <a:r>
              <a:rPr lang="en-US" dirty="0"/>
              <a:t>Use tools to automate deployment tasks</a:t>
            </a:r>
          </a:p>
          <a:p>
            <a:endParaRPr lang="en-US" dirty="0"/>
          </a:p>
        </p:txBody>
      </p:sp>
      <p:sp>
        <p:nvSpPr>
          <p:cNvPr id="4" name="Slide Number Placeholder 3">
            <a:extLst>
              <a:ext uri="{FF2B5EF4-FFF2-40B4-BE49-F238E27FC236}">
                <a16:creationId xmlns:a16="http://schemas.microsoft.com/office/drawing/2014/main" id="{F5B95312-CB1F-8300-572D-C32913533918}"/>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1042945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est-Stage-Production"/>
          <p:cNvSpPr txBox="1">
            <a:spLocks noGrp="1"/>
          </p:cNvSpPr>
          <p:nvPr>
            <p:ph type="title"/>
          </p:nvPr>
        </p:nvSpPr>
        <p:spPr>
          <a:prstGeom prst="rect">
            <a:avLst/>
          </a:prstGeom>
        </p:spPr>
        <p:txBody>
          <a:bodyPr/>
          <a:lstStyle/>
          <a:p>
            <a:r>
              <a:rPr lang="en-US" dirty="0"/>
              <a:t>Build a staging environment to qualify features for delivery</a:t>
            </a:r>
            <a:endParaRPr dirty="0"/>
          </a:p>
        </p:txBody>
      </p:sp>
      <p:grpSp>
        <p:nvGrpSpPr>
          <p:cNvPr id="278" name="Testing Environment"/>
          <p:cNvGrpSpPr/>
          <p:nvPr/>
        </p:nvGrpSpPr>
        <p:grpSpPr>
          <a:xfrm>
            <a:off x="1723920" y="3711712"/>
            <a:ext cx="1288906" cy="1585111"/>
            <a:chOff x="0" y="0"/>
            <a:chExt cx="2577810" cy="3170219"/>
          </a:xfrm>
        </p:grpSpPr>
        <p:sp>
          <p:nvSpPr>
            <p:cNvPr id="276" name="Rectangle"/>
            <p:cNvSpPr/>
            <p:nvPr/>
          </p:nvSpPr>
          <p:spPr>
            <a:xfrm>
              <a:off x="0" y="0"/>
              <a:ext cx="2577810" cy="3170219"/>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t">
              <a:noAutofit/>
            </a:bodyPr>
            <a:lstStyle/>
            <a:p>
              <a:pPr algn="ctr" defTabSz="410765">
                <a:defRPr sz="3200">
                  <a:solidFill>
                    <a:srgbClr val="FFFFFF"/>
                  </a:solidFill>
                  <a:latin typeface="Helvetica Light"/>
                  <a:ea typeface="Helvetica Light"/>
                  <a:cs typeface="Helvetica Light"/>
                  <a:sym typeface="Helvetica Light"/>
                </a:defRPr>
              </a:pPr>
              <a:endParaRPr sz="1600"/>
            </a:p>
          </p:txBody>
        </p:sp>
        <p:sp>
          <p:nvSpPr>
            <p:cNvPr id="277" name="Testing Environment"/>
            <p:cNvSpPr txBox="1"/>
            <p:nvPr/>
          </p:nvSpPr>
          <p:spPr>
            <a:xfrm>
              <a:off x="0" y="0"/>
              <a:ext cx="2577810" cy="112915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t">
              <a:spAutoFit/>
            </a:bodyPr>
            <a:lstStyle>
              <a:lvl1pPr algn="ctr" defTabSz="821529">
                <a:defRPr sz="3200">
                  <a:solidFill>
                    <a:srgbClr val="FFFFFF"/>
                  </a:solidFill>
                  <a:latin typeface="Helvetica Light"/>
                  <a:ea typeface="Helvetica Light"/>
                  <a:cs typeface="Helvetica Light"/>
                  <a:sym typeface="Helvetica Light"/>
                </a:defRPr>
              </a:lvl1pPr>
            </a:lstStyle>
            <a:p>
              <a:r>
                <a:rPr sz="1600"/>
                <a:t>Testing Environment</a:t>
              </a:r>
            </a:p>
          </p:txBody>
        </p:sp>
      </p:grpSp>
      <p:grpSp>
        <p:nvGrpSpPr>
          <p:cNvPr id="281" name="Staging Environment"/>
          <p:cNvGrpSpPr/>
          <p:nvPr/>
        </p:nvGrpSpPr>
        <p:grpSpPr>
          <a:xfrm>
            <a:off x="3646821" y="3711712"/>
            <a:ext cx="2075134" cy="1585111"/>
            <a:chOff x="0" y="0"/>
            <a:chExt cx="4150266" cy="3170219"/>
          </a:xfrm>
        </p:grpSpPr>
        <p:sp>
          <p:nvSpPr>
            <p:cNvPr id="279" name="Rectangle"/>
            <p:cNvSpPr/>
            <p:nvPr/>
          </p:nvSpPr>
          <p:spPr>
            <a:xfrm>
              <a:off x="0" y="0"/>
              <a:ext cx="4150266" cy="3170219"/>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t">
              <a:noAutofit/>
            </a:bodyPr>
            <a:lstStyle/>
            <a:p>
              <a:pPr algn="ctr" defTabSz="410765">
                <a:defRPr sz="3200">
                  <a:solidFill>
                    <a:srgbClr val="FFFFFF"/>
                  </a:solidFill>
                  <a:latin typeface="Helvetica Light"/>
                  <a:ea typeface="Helvetica Light"/>
                  <a:cs typeface="Helvetica Light"/>
                  <a:sym typeface="Helvetica Light"/>
                </a:defRPr>
              </a:pPr>
              <a:endParaRPr sz="1600"/>
            </a:p>
          </p:txBody>
        </p:sp>
        <p:sp>
          <p:nvSpPr>
            <p:cNvPr id="280" name="Staging Environment"/>
            <p:cNvSpPr txBox="1"/>
            <p:nvPr/>
          </p:nvSpPr>
          <p:spPr>
            <a:xfrm>
              <a:off x="0" y="0"/>
              <a:ext cx="4150266" cy="636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t">
              <a:spAutoFit/>
            </a:bodyPr>
            <a:lstStyle>
              <a:lvl1pPr algn="ctr" defTabSz="821529">
                <a:defRPr sz="3200">
                  <a:solidFill>
                    <a:srgbClr val="FFFFFF"/>
                  </a:solidFill>
                  <a:latin typeface="Helvetica Light"/>
                  <a:ea typeface="Helvetica Light"/>
                  <a:cs typeface="Helvetica Light"/>
                  <a:sym typeface="Helvetica Light"/>
                </a:defRPr>
              </a:lvl1pPr>
            </a:lstStyle>
            <a:p>
              <a:r>
                <a:rPr sz="1600"/>
                <a:t>Staging Environment</a:t>
              </a:r>
            </a:p>
          </p:txBody>
        </p:sp>
      </p:grpSp>
      <p:grpSp>
        <p:nvGrpSpPr>
          <p:cNvPr id="284" name="Production Environment"/>
          <p:cNvGrpSpPr/>
          <p:nvPr/>
        </p:nvGrpSpPr>
        <p:grpSpPr>
          <a:xfrm>
            <a:off x="6134875" y="3711712"/>
            <a:ext cx="4128318" cy="1585111"/>
            <a:chOff x="-1" y="0"/>
            <a:chExt cx="8256634" cy="3170219"/>
          </a:xfrm>
        </p:grpSpPr>
        <p:sp>
          <p:nvSpPr>
            <p:cNvPr id="282" name="Rectangle"/>
            <p:cNvSpPr/>
            <p:nvPr/>
          </p:nvSpPr>
          <p:spPr>
            <a:xfrm>
              <a:off x="-1" y="0"/>
              <a:ext cx="8256634" cy="3170219"/>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t">
              <a:noAutofit/>
            </a:bodyPr>
            <a:lstStyle/>
            <a:p>
              <a:pPr algn="ctr" defTabSz="410765">
                <a:defRPr sz="3200">
                  <a:solidFill>
                    <a:srgbClr val="FFFFFF"/>
                  </a:solidFill>
                  <a:latin typeface="Helvetica Light"/>
                  <a:ea typeface="Helvetica Light"/>
                  <a:cs typeface="Helvetica Light"/>
                  <a:sym typeface="Helvetica Light"/>
                </a:defRPr>
              </a:pPr>
              <a:endParaRPr sz="1600"/>
            </a:p>
          </p:txBody>
        </p:sp>
        <p:sp>
          <p:nvSpPr>
            <p:cNvPr id="283" name="Production Environment"/>
            <p:cNvSpPr txBox="1"/>
            <p:nvPr/>
          </p:nvSpPr>
          <p:spPr>
            <a:xfrm>
              <a:off x="-1" y="0"/>
              <a:ext cx="8256634" cy="636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t">
              <a:spAutoFit/>
            </a:bodyPr>
            <a:lstStyle>
              <a:lvl1pPr algn="ctr" defTabSz="821529">
                <a:defRPr sz="3200">
                  <a:solidFill>
                    <a:srgbClr val="FFFFFF"/>
                  </a:solidFill>
                  <a:latin typeface="Helvetica Light"/>
                  <a:ea typeface="Helvetica Light"/>
                  <a:cs typeface="Helvetica Light"/>
                  <a:sym typeface="Helvetica Light"/>
                </a:defRPr>
              </a:lvl1pPr>
            </a:lstStyle>
            <a:p>
              <a:r>
                <a:rPr sz="1600"/>
                <a:t>Production Environment</a:t>
              </a:r>
            </a:p>
          </p:txBody>
        </p:sp>
      </p:grpSp>
      <p:sp>
        <p:nvSpPr>
          <p:cNvPr id="285" name="Line"/>
          <p:cNvSpPr/>
          <p:nvPr/>
        </p:nvSpPr>
        <p:spPr>
          <a:xfrm>
            <a:off x="2368372" y="2789024"/>
            <a:ext cx="2" cy="884554"/>
          </a:xfrm>
          <a:prstGeom prst="line">
            <a:avLst/>
          </a:prstGeom>
          <a:ln w="25400">
            <a:solidFill>
              <a:srgbClr val="000000"/>
            </a:solidFill>
            <a:miter lim="400000"/>
            <a:tailEnd type="triangle"/>
          </a:ln>
        </p:spPr>
        <p:txBody>
          <a:bodyPr lIns="22859" tIns="22859" rIns="22859" bIns="22859"/>
          <a:lstStyle/>
          <a:p>
            <a:pPr algn="ctr" defTabSz="1219169">
              <a:defRPr sz="2400">
                <a:solidFill>
                  <a:srgbClr val="5E5E5E"/>
                </a:solidFill>
              </a:defRPr>
            </a:pPr>
            <a:endParaRPr sz="1200"/>
          </a:p>
        </p:txBody>
      </p:sp>
      <p:sp>
        <p:nvSpPr>
          <p:cNvPr id="286" name="Beta/Dogfooding"/>
          <p:cNvSpPr txBox="1"/>
          <p:nvPr/>
        </p:nvSpPr>
        <p:spPr>
          <a:xfrm>
            <a:off x="3552568" y="2461658"/>
            <a:ext cx="2263639" cy="3337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3400" b="1"/>
            </a:lvl1pPr>
          </a:lstStyle>
          <a:p>
            <a:r>
              <a:rPr sz="1700"/>
              <a:t>Beta/Dogfooding</a:t>
            </a:r>
          </a:p>
        </p:txBody>
      </p:sp>
      <p:sp>
        <p:nvSpPr>
          <p:cNvPr id="287" name="Line"/>
          <p:cNvSpPr/>
          <p:nvPr/>
        </p:nvSpPr>
        <p:spPr>
          <a:xfrm>
            <a:off x="8017431" y="2844298"/>
            <a:ext cx="2" cy="863314"/>
          </a:xfrm>
          <a:prstGeom prst="line">
            <a:avLst/>
          </a:prstGeom>
          <a:ln w="25400">
            <a:solidFill>
              <a:srgbClr val="000000"/>
            </a:solidFill>
            <a:miter lim="400000"/>
            <a:tailEnd type="triangle"/>
          </a:ln>
        </p:spPr>
        <p:txBody>
          <a:bodyPr lIns="22859" tIns="22859" rIns="22859" bIns="22859"/>
          <a:lstStyle/>
          <a:p>
            <a:pPr algn="ctr" defTabSz="1219169">
              <a:defRPr sz="2400">
                <a:solidFill>
                  <a:srgbClr val="5E5E5E"/>
                </a:solidFill>
              </a:defRPr>
            </a:pPr>
            <a:endParaRPr sz="1200"/>
          </a:p>
        </p:txBody>
      </p:sp>
      <p:sp>
        <p:nvSpPr>
          <p:cNvPr id="288" name="User Requests"/>
          <p:cNvSpPr txBox="1"/>
          <p:nvPr/>
        </p:nvSpPr>
        <p:spPr>
          <a:xfrm>
            <a:off x="6885613" y="2537807"/>
            <a:ext cx="2263639" cy="3337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3400" b="1"/>
            </a:lvl1pPr>
          </a:lstStyle>
          <a:p>
            <a:r>
              <a:rPr sz="1700"/>
              <a:t>User Requests</a:t>
            </a:r>
          </a:p>
        </p:txBody>
      </p:sp>
      <p:sp>
        <p:nvSpPr>
          <p:cNvPr id="289" name="Line"/>
          <p:cNvSpPr/>
          <p:nvPr/>
        </p:nvSpPr>
        <p:spPr>
          <a:xfrm>
            <a:off x="4684387" y="2856259"/>
            <a:ext cx="1" cy="839392"/>
          </a:xfrm>
          <a:prstGeom prst="line">
            <a:avLst/>
          </a:prstGeom>
          <a:ln w="25400">
            <a:solidFill>
              <a:srgbClr val="000000"/>
            </a:solidFill>
            <a:miter lim="400000"/>
            <a:tailEnd type="triangle"/>
          </a:ln>
        </p:spPr>
        <p:txBody>
          <a:bodyPr lIns="22859" tIns="22859" rIns="22859" bIns="22859"/>
          <a:lstStyle/>
          <a:p>
            <a:pPr algn="ctr" defTabSz="1219169">
              <a:defRPr sz="2400">
                <a:solidFill>
                  <a:srgbClr val="5E5E5E"/>
                </a:solidFill>
              </a:defRPr>
            </a:pPr>
            <a:endParaRPr sz="1200"/>
          </a:p>
        </p:txBody>
      </p:sp>
      <p:sp>
        <p:nvSpPr>
          <p:cNvPr id="290" name="Developer Environments"/>
          <p:cNvSpPr txBox="1"/>
          <p:nvPr/>
        </p:nvSpPr>
        <p:spPr>
          <a:xfrm>
            <a:off x="1236553" y="2253909"/>
            <a:ext cx="2263639" cy="5953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algn="ctr" defTabSz="821529">
              <a:defRPr sz="3400" b="1"/>
            </a:lvl1pPr>
          </a:lstStyle>
          <a:p>
            <a:r>
              <a:rPr sz="1700"/>
              <a:t>Developer Environments</a:t>
            </a:r>
          </a:p>
        </p:txBody>
      </p:sp>
      <p:pic>
        <p:nvPicPr>
          <p:cNvPr id="291" name="Image" descr="Image"/>
          <p:cNvPicPr>
            <a:picLocks noChangeAspect="1"/>
          </p:cNvPicPr>
          <p:nvPr/>
        </p:nvPicPr>
        <p:blipFill>
          <a:blip r:embed="rId3"/>
          <a:stretch>
            <a:fillRect/>
          </a:stretch>
        </p:blipFill>
        <p:spPr>
          <a:xfrm>
            <a:off x="1762014" y="4564679"/>
            <a:ext cx="1212717" cy="126180"/>
          </a:xfrm>
          <a:prstGeom prst="rect">
            <a:avLst/>
          </a:prstGeom>
          <a:ln w="12700">
            <a:miter lim="400000"/>
          </a:ln>
        </p:spPr>
      </p:pic>
      <p:pic>
        <p:nvPicPr>
          <p:cNvPr id="292" name="Image" descr="Image"/>
          <p:cNvPicPr>
            <a:picLocks noChangeAspect="1"/>
          </p:cNvPicPr>
          <p:nvPr/>
        </p:nvPicPr>
        <p:blipFill>
          <a:blip r:embed="rId3"/>
          <a:stretch>
            <a:fillRect/>
          </a:stretch>
        </p:blipFill>
        <p:spPr>
          <a:xfrm>
            <a:off x="4078029" y="4167013"/>
            <a:ext cx="1212717" cy="126180"/>
          </a:xfrm>
          <a:prstGeom prst="rect">
            <a:avLst/>
          </a:prstGeom>
          <a:ln w="12700">
            <a:miter lim="400000"/>
          </a:ln>
        </p:spPr>
      </p:pic>
      <p:pic>
        <p:nvPicPr>
          <p:cNvPr id="293" name="Image" descr="Image"/>
          <p:cNvPicPr>
            <a:picLocks noChangeAspect="1"/>
          </p:cNvPicPr>
          <p:nvPr/>
        </p:nvPicPr>
        <p:blipFill>
          <a:blip r:embed="rId3"/>
          <a:stretch>
            <a:fillRect/>
          </a:stretch>
        </p:blipFill>
        <p:spPr>
          <a:xfrm>
            <a:off x="4078029" y="4432124"/>
            <a:ext cx="1212717" cy="126180"/>
          </a:xfrm>
          <a:prstGeom prst="rect">
            <a:avLst/>
          </a:prstGeom>
          <a:ln w="12700">
            <a:miter lim="400000"/>
          </a:ln>
        </p:spPr>
      </p:pic>
      <p:pic>
        <p:nvPicPr>
          <p:cNvPr id="294" name="Image" descr="Image"/>
          <p:cNvPicPr>
            <a:picLocks noChangeAspect="1"/>
          </p:cNvPicPr>
          <p:nvPr/>
        </p:nvPicPr>
        <p:blipFill>
          <a:blip r:embed="rId3"/>
          <a:stretch>
            <a:fillRect/>
          </a:stretch>
        </p:blipFill>
        <p:spPr>
          <a:xfrm>
            <a:off x="4078029" y="4697234"/>
            <a:ext cx="1212717" cy="126180"/>
          </a:xfrm>
          <a:prstGeom prst="rect">
            <a:avLst/>
          </a:prstGeom>
          <a:ln w="12700">
            <a:miter lim="400000"/>
          </a:ln>
        </p:spPr>
      </p:pic>
      <p:pic>
        <p:nvPicPr>
          <p:cNvPr id="295" name="Image" descr="Image"/>
          <p:cNvPicPr>
            <a:picLocks noChangeAspect="1"/>
          </p:cNvPicPr>
          <p:nvPr/>
        </p:nvPicPr>
        <p:blipFill>
          <a:blip r:embed="rId3"/>
          <a:stretch>
            <a:fillRect/>
          </a:stretch>
        </p:blipFill>
        <p:spPr>
          <a:xfrm>
            <a:off x="4078029" y="4962345"/>
            <a:ext cx="1212717" cy="126180"/>
          </a:xfrm>
          <a:prstGeom prst="rect">
            <a:avLst/>
          </a:prstGeom>
          <a:ln w="12700">
            <a:miter lim="400000"/>
          </a:ln>
        </p:spPr>
      </p:pic>
      <p:pic>
        <p:nvPicPr>
          <p:cNvPr id="296" name="Image" descr="Image"/>
          <p:cNvPicPr>
            <a:picLocks noChangeAspect="1"/>
          </p:cNvPicPr>
          <p:nvPr/>
        </p:nvPicPr>
        <p:blipFill>
          <a:blip r:embed="rId3"/>
          <a:stretch>
            <a:fillRect/>
          </a:stretch>
        </p:blipFill>
        <p:spPr>
          <a:xfrm>
            <a:off x="6238267" y="4167013"/>
            <a:ext cx="1212717" cy="126180"/>
          </a:xfrm>
          <a:prstGeom prst="rect">
            <a:avLst/>
          </a:prstGeom>
          <a:ln w="12700">
            <a:miter lim="400000"/>
          </a:ln>
        </p:spPr>
      </p:pic>
      <p:pic>
        <p:nvPicPr>
          <p:cNvPr id="297" name="Image" descr="Image"/>
          <p:cNvPicPr>
            <a:picLocks noChangeAspect="1"/>
          </p:cNvPicPr>
          <p:nvPr/>
        </p:nvPicPr>
        <p:blipFill>
          <a:blip r:embed="rId3"/>
          <a:stretch>
            <a:fillRect/>
          </a:stretch>
        </p:blipFill>
        <p:spPr>
          <a:xfrm>
            <a:off x="6238267" y="4432124"/>
            <a:ext cx="1212717" cy="126180"/>
          </a:xfrm>
          <a:prstGeom prst="rect">
            <a:avLst/>
          </a:prstGeom>
          <a:ln w="12700">
            <a:miter lim="400000"/>
          </a:ln>
        </p:spPr>
      </p:pic>
      <p:pic>
        <p:nvPicPr>
          <p:cNvPr id="298" name="Image" descr="Image"/>
          <p:cNvPicPr>
            <a:picLocks noChangeAspect="1"/>
          </p:cNvPicPr>
          <p:nvPr/>
        </p:nvPicPr>
        <p:blipFill>
          <a:blip r:embed="rId3"/>
          <a:stretch>
            <a:fillRect/>
          </a:stretch>
        </p:blipFill>
        <p:spPr>
          <a:xfrm>
            <a:off x="6238267" y="4697234"/>
            <a:ext cx="1212717" cy="126180"/>
          </a:xfrm>
          <a:prstGeom prst="rect">
            <a:avLst/>
          </a:prstGeom>
          <a:ln w="12700">
            <a:miter lim="400000"/>
          </a:ln>
        </p:spPr>
      </p:pic>
      <p:pic>
        <p:nvPicPr>
          <p:cNvPr id="299" name="Image" descr="Image"/>
          <p:cNvPicPr>
            <a:picLocks noChangeAspect="1"/>
          </p:cNvPicPr>
          <p:nvPr/>
        </p:nvPicPr>
        <p:blipFill>
          <a:blip r:embed="rId3"/>
          <a:stretch>
            <a:fillRect/>
          </a:stretch>
        </p:blipFill>
        <p:spPr>
          <a:xfrm>
            <a:off x="6238267" y="4962345"/>
            <a:ext cx="1212717" cy="126180"/>
          </a:xfrm>
          <a:prstGeom prst="rect">
            <a:avLst/>
          </a:prstGeom>
          <a:ln w="12700">
            <a:miter lim="400000"/>
          </a:ln>
        </p:spPr>
      </p:pic>
      <p:pic>
        <p:nvPicPr>
          <p:cNvPr id="300" name="Image" descr="Image"/>
          <p:cNvPicPr>
            <a:picLocks noChangeAspect="1"/>
          </p:cNvPicPr>
          <p:nvPr/>
        </p:nvPicPr>
        <p:blipFill>
          <a:blip r:embed="rId3"/>
          <a:stretch>
            <a:fillRect/>
          </a:stretch>
        </p:blipFill>
        <p:spPr>
          <a:xfrm>
            <a:off x="7555173" y="4167013"/>
            <a:ext cx="1212717" cy="126180"/>
          </a:xfrm>
          <a:prstGeom prst="rect">
            <a:avLst/>
          </a:prstGeom>
          <a:ln w="12700">
            <a:miter lim="400000"/>
          </a:ln>
        </p:spPr>
      </p:pic>
      <p:pic>
        <p:nvPicPr>
          <p:cNvPr id="301" name="Image" descr="Image"/>
          <p:cNvPicPr>
            <a:picLocks noChangeAspect="1"/>
          </p:cNvPicPr>
          <p:nvPr/>
        </p:nvPicPr>
        <p:blipFill>
          <a:blip r:embed="rId3"/>
          <a:stretch>
            <a:fillRect/>
          </a:stretch>
        </p:blipFill>
        <p:spPr>
          <a:xfrm>
            <a:off x="7555173" y="4432124"/>
            <a:ext cx="1212717" cy="126180"/>
          </a:xfrm>
          <a:prstGeom prst="rect">
            <a:avLst/>
          </a:prstGeom>
          <a:ln w="12700">
            <a:miter lim="400000"/>
          </a:ln>
        </p:spPr>
      </p:pic>
      <p:pic>
        <p:nvPicPr>
          <p:cNvPr id="302" name="Image" descr="Image"/>
          <p:cNvPicPr>
            <a:picLocks noChangeAspect="1"/>
          </p:cNvPicPr>
          <p:nvPr/>
        </p:nvPicPr>
        <p:blipFill>
          <a:blip r:embed="rId3"/>
          <a:stretch>
            <a:fillRect/>
          </a:stretch>
        </p:blipFill>
        <p:spPr>
          <a:xfrm>
            <a:off x="7555173" y="4697234"/>
            <a:ext cx="1212717" cy="126180"/>
          </a:xfrm>
          <a:prstGeom prst="rect">
            <a:avLst/>
          </a:prstGeom>
          <a:ln w="12700">
            <a:miter lim="400000"/>
          </a:ln>
        </p:spPr>
      </p:pic>
      <p:pic>
        <p:nvPicPr>
          <p:cNvPr id="303" name="Image" descr="Image"/>
          <p:cNvPicPr>
            <a:picLocks noChangeAspect="1"/>
          </p:cNvPicPr>
          <p:nvPr/>
        </p:nvPicPr>
        <p:blipFill>
          <a:blip r:embed="rId3"/>
          <a:stretch>
            <a:fillRect/>
          </a:stretch>
        </p:blipFill>
        <p:spPr>
          <a:xfrm>
            <a:off x="7555173" y="4962345"/>
            <a:ext cx="1212717" cy="126180"/>
          </a:xfrm>
          <a:prstGeom prst="rect">
            <a:avLst/>
          </a:prstGeom>
          <a:ln w="12700">
            <a:miter lim="400000"/>
          </a:ln>
        </p:spPr>
      </p:pic>
      <p:pic>
        <p:nvPicPr>
          <p:cNvPr id="304" name="Image" descr="Image"/>
          <p:cNvPicPr>
            <a:picLocks noChangeAspect="1"/>
          </p:cNvPicPr>
          <p:nvPr/>
        </p:nvPicPr>
        <p:blipFill>
          <a:blip r:embed="rId3"/>
          <a:stretch>
            <a:fillRect/>
          </a:stretch>
        </p:blipFill>
        <p:spPr>
          <a:xfrm>
            <a:off x="8872078" y="4167013"/>
            <a:ext cx="1212717" cy="126180"/>
          </a:xfrm>
          <a:prstGeom prst="rect">
            <a:avLst/>
          </a:prstGeom>
          <a:ln w="12700">
            <a:miter lim="400000"/>
          </a:ln>
        </p:spPr>
      </p:pic>
      <p:pic>
        <p:nvPicPr>
          <p:cNvPr id="305" name="Image" descr="Image"/>
          <p:cNvPicPr>
            <a:picLocks noChangeAspect="1"/>
          </p:cNvPicPr>
          <p:nvPr/>
        </p:nvPicPr>
        <p:blipFill>
          <a:blip r:embed="rId3"/>
          <a:stretch>
            <a:fillRect/>
          </a:stretch>
        </p:blipFill>
        <p:spPr>
          <a:xfrm>
            <a:off x="8872078" y="4432124"/>
            <a:ext cx="1212717" cy="126180"/>
          </a:xfrm>
          <a:prstGeom prst="rect">
            <a:avLst/>
          </a:prstGeom>
          <a:ln w="12700">
            <a:miter lim="400000"/>
          </a:ln>
        </p:spPr>
      </p:pic>
      <p:pic>
        <p:nvPicPr>
          <p:cNvPr id="306" name="Image" descr="Image"/>
          <p:cNvPicPr>
            <a:picLocks noChangeAspect="1"/>
          </p:cNvPicPr>
          <p:nvPr/>
        </p:nvPicPr>
        <p:blipFill>
          <a:blip r:embed="rId3"/>
          <a:stretch>
            <a:fillRect/>
          </a:stretch>
        </p:blipFill>
        <p:spPr>
          <a:xfrm>
            <a:off x="8872078" y="4697234"/>
            <a:ext cx="1212717" cy="126180"/>
          </a:xfrm>
          <a:prstGeom prst="rect">
            <a:avLst/>
          </a:prstGeom>
          <a:ln w="12700">
            <a:miter lim="400000"/>
          </a:ln>
        </p:spPr>
      </p:pic>
      <p:pic>
        <p:nvPicPr>
          <p:cNvPr id="307" name="Image" descr="Image"/>
          <p:cNvPicPr>
            <a:picLocks noChangeAspect="1"/>
          </p:cNvPicPr>
          <p:nvPr/>
        </p:nvPicPr>
        <p:blipFill>
          <a:blip r:embed="rId3"/>
          <a:stretch>
            <a:fillRect/>
          </a:stretch>
        </p:blipFill>
        <p:spPr>
          <a:xfrm>
            <a:off x="8872078" y="4962345"/>
            <a:ext cx="1212717" cy="126180"/>
          </a:xfrm>
          <a:prstGeom prst="rect">
            <a:avLst/>
          </a:prstGeom>
          <a:ln w="12700">
            <a:miter lim="400000"/>
          </a:ln>
        </p:spPr>
      </p:pic>
      <p:sp>
        <p:nvSpPr>
          <p:cNvPr id="308" name="Line"/>
          <p:cNvSpPr/>
          <p:nvPr/>
        </p:nvSpPr>
        <p:spPr>
          <a:xfrm>
            <a:off x="1733358" y="5963086"/>
            <a:ext cx="4687019" cy="1"/>
          </a:xfrm>
          <a:prstGeom prst="line">
            <a:avLst/>
          </a:prstGeom>
          <a:ln w="152400">
            <a:solidFill>
              <a:srgbClr val="000000"/>
            </a:solidFill>
            <a:miter lim="400000"/>
            <a:tailEnd type="triangle"/>
          </a:ln>
        </p:spPr>
        <p:txBody>
          <a:bodyPr lIns="22859" tIns="22859" rIns="22859" bIns="22859"/>
          <a:lstStyle/>
          <a:p>
            <a:pPr algn="ctr" defTabSz="1219169">
              <a:defRPr sz="2400">
                <a:solidFill>
                  <a:srgbClr val="5E5E5E"/>
                </a:solidFill>
              </a:defRPr>
            </a:pPr>
            <a:endParaRPr sz="1200"/>
          </a:p>
        </p:txBody>
      </p:sp>
      <p:sp>
        <p:nvSpPr>
          <p:cNvPr id="309" name="Revisions are “promoted” towards production"/>
          <p:cNvSpPr txBox="1"/>
          <p:nvPr/>
        </p:nvSpPr>
        <p:spPr>
          <a:xfrm>
            <a:off x="2838159" y="5426955"/>
            <a:ext cx="4227118" cy="3337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sz="3400" b="1"/>
            </a:lvl1pPr>
          </a:lstStyle>
          <a:p>
            <a:r>
              <a:rPr sz="1700"/>
              <a:t>Revisions are “promoted” towards production</a:t>
            </a:r>
          </a:p>
        </p:txBody>
      </p:sp>
      <p:sp>
        <p:nvSpPr>
          <p:cNvPr id="310" name="Q/A takes place in each stage (including production!)"/>
          <p:cNvSpPr txBox="1"/>
          <p:nvPr/>
        </p:nvSpPr>
        <p:spPr>
          <a:xfrm>
            <a:off x="2104304" y="6118017"/>
            <a:ext cx="5694828" cy="379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algn="ctr" defTabSz="821529">
              <a:defRPr sz="4000" b="1"/>
            </a:lvl1pPr>
          </a:lstStyle>
          <a:p>
            <a:r>
              <a:rPr sz="2000"/>
              <a:t>Q/A takes place in each stage (including production!)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Staging Environments"/>
          <p:cNvSpPr txBox="1">
            <a:spLocks noGrp="1"/>
          </p:cNvSpPr>
          <p:nvPr>
            <p:ph type="title"/>
          </p:nvPr>
        </p:nvSpPr>
        <p:spPr>
          <a:prstGeom prst="rect">
            <a:avLst/>
          </a:prstGeom>
        </p:spPr>
        <p:txBody>
          <a:bodyPr/>
          <a:lstStyle/>
          <a:p>
            <a:r>
              <a:rPr lang="en-US" dirty="0"/>
              <a:t>Split Deployments Mitigate Risk</a:t>
            </a:r>
            <a:endParaRPr dirty="0"/>
          </a:p>
        </p:txBody>
      </p:sp>
      <p:sp>
        <p:nvSpPr>
          <p:cNvPr id="270" name="Enabling Continuous Delivery"/>
          <p:cNvSpPr txBox="1">
            <a:spLocks noGrp="1"/>
          </p:cNvSpPr>
          <p:nvPr>
            <p:ph idx="1"/>
          </p:nvPr>
        </p:nvSpPr>
        <p:spPr>
          <a:xfrm>
            <a:off x="838200" y="1500160"/>
            <a:ext cx="4876800" cy="4351338"/>
          </a:xfrm>
          <a:prstGeom prst="rect">
            <a:avLst/>
          </a:prstGeom>
        </p:spPr>
        <p:txBody>
          <a:bodyPr>
            <a:normAutofit/>
          </a:bodyPr>
          <a:lstStyle/>
          <a:p>
            <a:r>
              <a:rPr lang="en-US" dirty="0"/>
              <a:t>Lower risk if a problem occurs in staging than in production</a:t>
            </a:r>
          </a:p>
          <a:p>
            <a:r>
              <a:rPr lang="en-US" dirty="0"/>
              <a:t>Or deploy to a small set of users before deploying more widely</a:t>
            </a:r>
            <a:endParaRPr dirty="0"/>
          </a:p>
          <a:p>
            <a:r>
              <a:rPr lang="en-US" dirty="0"/>
              <a:t>Names</a:t>
            </a:r>
            <a:r>
              <a:rPr dirty="0"/>
              <a:t>:</a:t>
            </a:r>
          </a:p>
          <a:p>
            <a:pPr lvl="1">
              <a:buFont typeface="Arial" panose="020B0604020202020204" pitchFamily="34" charset="0"/>
              <a:buChar char="•"/>
            </a:pPr>
            <a:r>
              <a:rPr sz="2200" dirty="0"/>
              <a:t>“Eat your own dogfood”</a:t>
            </a:r>
          </a:p>
          <a:p>
            <a:pPr lvl="1">
              <a:buFont typeface="Arial" panose="020B0604020202020204" pitchFamily="34" charset="0"/>
              <a:buChar char="•"/>
            </a:pPr>
            <a:r>
              <a:rPr sz="2200" dirty="0"/>
              <a:t>Beta/Alpha testers</a:t>
            </a:r>
            <a:endParaRPr lang="en-US" sz="2200" dirty="0"/>
          </a:p>
          <a:p>
            <a:pPr lvl="1">
              <a:buFont typeface="Arial" panose="020B0604020202020204" pitchFamily="34" charset="0"/>
              <a:buChar char="•"/>
            </a:pPr>
            <a:r>
              <a:rPr lang="en-US" sz="2200" dirty="0"/>
              <a:t>A/B testing</a:t>
            </a:r>
          </a:p>
          <a:p>
            <a:pPr lvl="1">
              <a:buFont typeface="Arial" panose="020B0604020202020204" pitchFamily="34" charset="0"/>
              <a:buChar char="•"/>
            </a:pPr>
            <a:r>
              <a:rPr lang="en-US" sz="2200" dirty="0"/>
              <a:t>"canaries"</a:t>
            </a:r>
          </a:p>
        </p:txBody>
      </p:sp>
      <p:pic>
        <p:nvPicPr>
          <p:cNvPr id="2" name="Image" descr="Image">
            <a:extLst>
              <a:ext uri="{FF2B5EF4-FFF2-40B4-BE49-F238E27FC236}">
                <a16:creationId xmlns:a16="http://schemas.microsoft.com/office/drawing/2014/main" id="{07AF78D1-ACF7-DEDC-8120-DFCB3EAA40EC}"/>
              </a:ext>
            </a:extLst>
          </p:cNvPr>
          <p:cNvPicPr>
            <a:picLocks noChangeAspect="1"/>
          </p:cNvPicPr>
          <p:nvPr/>
        </p:nvPicPr>
        <p:blipFill>
          <a:blip r:embed="rId3"/>
          <a:stretch>
            <a:fillRect/>
          </a:stretch>
        </p:blipFill>
        <p:spPr>
          <a:xfrm>
            <a:off x="5079573" y="2290483"/>
            <a:ext cx="7134198" cy="2526445"/>
          </a:xfrm>
          <a:prstGeom prst="rect">
            <a:avLst/>
          </a:prstGeom>
          <a:ln w="12700">
            <a:miter lim="400000"/>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 name="Monitoring"/>
          <p:cNvSpPr txBox="1">
            <a:spLocks noGrp="1"/>
          </p:cNvSpPr>
          <p:nvPr>
            <p:ph type="title"/>
          </p:nvPr>
        </p:nvSpPr>
        <p:spPr>
          <a:prstGeom prst="rect">
            <a:avLst/>
          </a:prstGeom>
        </p:spPr>
        <p:txBody>
          <a:bodyPr/>
          <a:lstStyle>
            <a:lvl1pPr>
              <a:defRPr spc="-200"/>
            </a:lvl1pPr>
          </a:lstStyle>
          <a:p>
            <a:r>
              <a:rPr lang="en-US" dirty="0"/>
              <a:t>Post-delivery monitoring mitigates risk</a:t>
            </a:r>
            <a:endParaRPr dirty="0"/>
          </a:p>
        </p:txBody>
      </p:sp>
      <p:sp>
        <p:nvSpPr>
          <p:cNvPr id="2" name="Content Placeholder 1">
            <a:extLst>
              <a:ext uri="{FF2B5EF4-FFF2-40B4-BE49-F238E27FC236}">
                <a16:creationId xmlns:a16="http://schemas.microsoft.com/office/drawing/2014/main" id="{6B5C0BF1-D2FB-FFCC-CBB7-E831D13C7421}"/>
              </a:ext>
            </a:extLst>
          </p:cNvPr>
          <p:cNvSpPr>
            <a:spLocks noGrp="1"/>
          </p:cNvSpPr>
          <p:nvPr>
            <p:ph idx="1"/>
          </p:nvPr>
        </p:nvSpPr>
        <p:spPr/>
        <p:txBody>
          <a:bodyPr>
            <a:normAutofit fontScale="85000" lnSpcReduction="20000"/>
          </a:bodyPr>
          <a:lstStyle/>
          <a:p>
            <a:r>
              <a:rPr lang="en-US" dirty="0"/>
              <a:t>Consider both direct (e.g. business) metrics, and indirect (e.g. system) metrics</a:t>
            </a:r>
          </a:p>
          <a:p>
            <a:r>
              <a:rPr lang="en-US" dirty="0"/>
              <a:t>Hardware</a:t>
            </a:r>
          </a:p>
          <a:p>
            <a:r>
              <a:rPr lang="en-US" dirty="0"/>
              <a:t>Voltages, temperatures, fan speeds, component health</a:t>
            </a:r>
          </a:p>
          <a:p>
            <a:r>
              <a:rPr lang="en-US" dirty="0"/>
              <a:t>OS</a:t>
            </a:r>
          </a:p>
          <a:p>
            <a:r>
              <a:rPr lang="en-US" dirty="0"/>
              <a:t>Memory usage, swap usage, disk space, CPU load</a:t>
            </a:r>
          </a:p>
          <a:p>
            <a:r>
              <a:rPr lang="en-US" dirty="0"/>
              <a:t>Middleware</a:t>
            </a:r>
          </a:p>
          <a:p>
            <a:r>
              <a:rPr lang="en-US" dirty="0"/>
              <a:t>Memory, thread/</a:t>
            </a:r>
            <a:r>
              <a:rPr lang="en-US" dirty="0" err="1"/>
              <a:t>db</a:t>
            </a:r>
            <a:r>
              <a:rPr lang="en-US" dirty="0"/>
              <a:t> connection pools, connections, response time</a:t>
            </a:r>
          </a:p>
          <a:p>
            <a:r>
              <a:rPr lang="en-US" dirty="0"/>
              <a:t>Applications</a:t>
            </a:r>
          </a:p>
          <a:p>
            <a:r>
              <a:rPr lang="en-US" dirty="0"/>
              <a:t>Business transactions, conversion rate, status of 3rd party components</a:t>
            </a:r>
          </a:p>
        </p:txBody>
      </p:sp>
    </p:spTree>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00"/>
        </a:solidFill>
      </a:spPr>
      <a:bodyPr rtlCol="0" anchor="ctr"/>
      <a:lstStyle>
        <a:defPPr algn="ctr">
          <a:defRPr sz="2400" dirty="0" smtClean="0">
            <a:solidFill>
              <a:sysClr val="windowText" lastClr="000000"/>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TotalTime>
  <Words>6090</Words>
  <Application>Microsoft Macintosh PowerPoint</Application>
  <PresentationFormat>Widescreen</PresentationFormat>
  <Paragraphs>338</Paragraphs>
  <Slides>30</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Aptos</vt:lpstr>
      <vt:lpstr>Arial</vt:lpstr>
      <vt:lpstr>Calibri</vt:lpstr>
      <vt:lpstr>Helvetica Neue</vt:lpstr>
      <vt:lpstr>Verdana</vt:lpstr>
      <vt:lpstr>Wingdings</vt:lpstr>
      <vt:lpstr>1_Office Theme</vt:lpstr>
      <vt:lpstr>CS 4530: Fundamentals of Software Engineering Lesson 5.4 Continuous Delivery</vt:lpstr>
      <vt:lpstr>Continuous Delivery</vt:lpstr>
      <vt:lpstr>Continuous Delivery is about deciding which new features to deliver, and when</vt:lpstr>
      <vt:lpstr>A continuous-delivery process is also a software pipeline</vt:lpstr>
      <vt:lpstr>Continuous Delivery does not mean Immediate Delivery</vt:lpstr>
      <vt:lpstr>Ways to mitigate deployment risks</vt:lpstr>
      <vt:lpstr>Build a staging environment to qualify features for delivery</vt:lpstr>
      <vt:lpstr>Split Deployments Mitigate Risk</vt:lpstr>
      <vt:lpstr>Post-delivery monitoring mitigates risk</vt:lpstr>
      <vt:lpstr>Continuous Delivery Tools</vt:lpstr>
      <vt:lpstr>Tools for Monitoring Deployments</vt:lpstr>
      <vt:lpstr>Monitoring can help identify operational issues</vt:lpstr>
      <vt:lpstr>How should we allocate our testing resources?</vt:lpstr>
      <vt:lpstr>Two extremes(?) Continuous Delivery vs. TDD</vt:lpstr>
      <vt:lpstr>CI at scale: Google Test Automation Platform (TAP (2020))</vt:lpstr>
      <vt:lpstr>Facebook: "Move fast and break things"</vt:lpstr>
      <vt:lpstr>Deployment Example: Facebook.com</vt:lpstr>
      <vt:lpstr>Facebook used to have an elaborate system of branches </vt:lpstr>
      <vt:lpstr>Deployment Example</vt:lpstr>
      <vt:lpstr>Post-2016: truly continuous releases from master branch</vt:lpstr>
      <vt:lpstr>Post-2016: Truly Continuous Releases from Master Branch (excerpts from blog post)</vt:lpstr>
      <vt:lpstr>Continuous Delivery Tools Can Take Automated Actions</vt:lpstr>
      <vt:lpstr>Monitoring Services Can Take Automated Actions</vt:lpstr>
      <vt:lpstr>From Monitoring to Observability</vt:lpstr>
      <vt:lpstr>Beware of Metrics</vt:lpstr>
      <vt:lpstr>What not to do: Failed Deployment at Knight Capital</vt:lpstr>
      <vt:lpstr>What could Knight capital have done better?</vt:lpstr>
      <vt:lpstr>Aside: Infrastructure As Code</vt:lpstr>
      <vt:lpstr>Infrastructure as Code represents complex infrastructure in “recipes”</vt:lpstr>
      <vt:lpstr>Learning objectives for this lecture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Robert Simmons</dc:creator>
  <cp:lastModifiedBy>Robert Simmons</cp:lastModifiedBy>
  <cp:revision>2</cp:revision>
  <dcterms:created xsi:type="dcterms:W3CDTF">2025-06-05T14:00:39Z</dcterms:created>
  <dcterms:modified xsi:type="dcterms:W3CDTF">2025-06-05T14:02:46Z</dcterms:modified>
</cp:coreProperties>
</file>

<file path=docProps/thumbnail.jpeg>
</file>